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4"/>
    <p:sldMasterId id="2147484160" r:id="rId5"/>
    <p:sldMasterId id="2147484235" r:id="rId6"/>
  </p:sldMasterIdLst>
  <p:notesMasterIdLst>
    <p:notesMasterId r:id="rId20"/>
  </p:notesMasterIdLst>
  <p:handoutMasterIdLst>
    <p:handoutMasterId r:id="rId21"/>
  </p:handoutMasterIdLst>
  <p:sldIdLst>
    <p:sldId id="1448943824" r:id="rId7"/>
    <p:sldId id="564" r:id="rId8"/>
    <p:sldId id="414" r:id="rId9"/>
    <p:sldId id="563" r:id="rId10"/>
    <p:sldId id="403" r:id="rId11"/>
    <p:sldId id="334" r:id="rId12"/>
    <p:sldId id="1448943849" r:id="rId13"/>
    <p:sldId id="1448943853" r:id="rId14"/>
    <p:sldId id="308" r:id="rId15"/>
    <p:sldId id="361" r:id="rId16"/>
    <p:sldId id="1448943852" r:id="rId17"/>
    <p:sldId id="1448943835" r:id="rId18"/>
    <p:sldId id="1448943842" r:id="rId19"/>
  </p:sldIdLst>
  <p:sldSz cx="9144000" cy="6858000" type="screen4x3"/>
  <p:notesSz cx="12344400" cy="73152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286E6CB-8B78-4DBE-B7E2-4AEC71995D88}">
          <p14:sldIdLst>
            <p14:sldId id="1448943824"/>
            <p14:sldId id="564"/>
            <p14:sldId id="414"/>
            <p14:sldId id="563"/>
            <p14:sldId id="403"/>
            <p14:sldId id="334"/>
            <p14:sldId id="1448943849"/>
            <p14:sldId id="1448943853"/>
            <p14:sldId id="308"/>
            <p14:sldId id="361"/>
            <p14:sldId id="1448943852"/>
            <p14:sldId id="1448943835"/>
            <p14:sldId id="14489438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2" userDrawn="1">
          <p15:clr>
            <a:srgbClr val="A4A3A4"/>
          </p15:clr>
        </p15:guide>
        <p15:guide id="3" orient="horz" pos="2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hiaume, Jonathan" initials="BJ" lastIdx="19" clrIdx="0">
    <p:extLst>
      <p:ext uri="{19B8F6BF-5375-455C-9EA6-DF929625EA0E}">
        <p15:presenceInfo xmlns:p15="http://schemas.microsoft.com/office/powerpoint/2012/main" userId="S-1-5-21-162406827-614989856-464344438-403710" providerId="AD"/>
      </p:ext>
    </p:extLst>
  </p:cmAuthor>
  <p:cmAuthor id="2" name="Marsh, Katherine" initials="MK" lastIdx="22" clrIdx="1">
    <p:extLst>
      <p:ext uri="{19B8F6BF-5375-455C-9EA6-DF929625EA0E}">
        <p15:presenceInfo xmlns:p15="http://schemas.microsoft.com/office/powerpoint/2012/main" userId="S::kmarsh@massmutual.com::a1632520-a553-4456-bc72-e9f8f47e558d" providerId="AD"/>
      </p:ext>
    </p:extLst>
  </p:cmAuthor>
  <p:cmAuthor id="3" name="Falvey, Caryl" initials="FC" lastIdx="6" clrIdx="2">
    <p:extLst>
      <p:ext uri="{19B8F6BF-5375-455C-9EA6-DF929625EA0E}">
        <p15:presenceInfo xmlns:p15="http://schemas.microsoft.com/office/powerpoint/2012/main" userId="S::cfalvey@massmutual.com::b484d5d7-cfed-4194-b07e-bd706ab82a7e" providerId="AD"/>
      </p:ext>
    </p:extLst>
  </p:cmAuthor>
  <p:cmAuthor id="4" name="Todd, Lisa" initials="TL" lastIdx="6" clrIdx="3">
    <p:extLst>
      <p:ext uri="{19B8F6BF-5375-455C-9EA6-DF929625EA0E}">
        <p15:presenceInfo xmlns:p15="http://schemas.microsoft.com/office/powerpoint/2012/main" userId="S::ltodd@massmutual.com::f764507c-32b2-4615-9d22-a894eeb016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8EB"/>
    <a:srgbClr val="002F6C"/>
    <a:srgbClr val="FF33CC"/>
    <a:srgbClr val="676869"/>
    <a:srgbClr val="EE2737"/>
    <a:srgbClr val="F6BE00"/>
    <a:srgbClr val="59CBE8"/>
    <a:srgbClr val="F2F2F2"/>
    <a:srgbClr val="646569"/>
    <a:srgbClr val="B3B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1572" y="56"/>
      </p:cViewPr>
      <p:guideLst>
        <p:guide orient="horz" pos="2160"/>
        <p:guide pos="2862"/>
        <p:guide orient="horz" pos="216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kins, Erika" userId="235aa02e-d0b3-484d-9530-e4d3897ff96a" providerId="ADAL" clId="{C8A2962C-3114-46DE-9841-EFF338421537}"/>
    <pc:docChg chg="custSel delSld modSld modSection">
      <pc:chgData name="Adkins, Erika" userId="235aa02e-d0b3-484d-9530-e4d3897ff96a" providerId="ADAL" clId="{C8A2962C-3114-46DE-9841-EFF338421537}" dt="2023-05-18T06:25:30.868" v="613" actId="20577"/>
      <pc:docMkLst>
        <pc:docMk/>
      </pc:docMkLst>
      <pc:sldChg chg="modSp mod">
        <pc:chgData name="Adkins, Erika" userId="235aa02e-d0b3-484d-9530-e4d3897ff96a" providerId="ADAL" clId="{C8A2962C-3114-46DE-9841-EFF338421537}" dt="2023-05-18T06:08:23.491" v="7" actId="20577"/>
        <pc:sldMkLst>
          <pc:docMk/>
          <pc:sldMk cId="3984786996" sldId="308"/>
        </pc:sldMkLst>
        <pc:spChg chg="mod">
          <ac:chgData name="Adkins, Erika" userId="235aa02e-d0b3-484d-9530-e4d3897ff96a" providerId="ADAL" clId="{C8A2962C-3114-46DE-9841-EFF338421537}" dt="2023-05-18T06:08:23.491" v="7" actId="20577"/>
          <ac:spMkLst>
            <pc:docMk/>
            <pc:sldMk cId="3984786996" sldId="308"/>
            <ac:spMk id="13" creationId="{DAED9A9F-632C-47D5-B60B-817281A4E485}"/>
          </ac:spMkLst>
        </pc:spChg>
      </pc:sldChg>
      <pc:sldChg chg="addSp delSp modSp mod">
        <pc:chgData name="Adkins, Erika" userId="235aa02e-d0b3-484d-9530-e4d3897ff96a" providerId="ADAL" clId="{C8A2962C-3114-46DE-9841-EFF338421537}" dt="2023-05-18T06:25:30.868" v="613" actId="20577"/>
        <pc:sldMkLst>
          <pc:docMk/>
          <pc:sldMk cId="3323116846" sldId="1448943852"/>
        </pc:sldMkLst>
        <pc:spChg chg="del">
          <ac:chgData name="Adkins, Erika" userId="235aa02e-d0b3-484d-9530-e4d3897ff96a" providerId="ADAL" clId="{C8A2962C-3114-46DE-9841-EFF338421537}" dt="2023-05-18T06:19:46.692" v="112" actId="478"/>
          <ac:spMkLst>
            <pc:docMk/>
            <pc:sldMk cId="3323116846" sldId="1448943852"/>
            <ac:spMk id="2" creationId="{31F21405-A38F-3142-B80C-F1DAC36E89CD}"/>
          </ac:spMkLst>
        </pc:spChg>
        <pc:spChg chg="add mod">
          <ac:chgData name="Adkins, Erika" userId="235aa02e-d0b3-484d-9530-e4d3897ff96a" providerId="ADAL" clId="{C8A2962C-3114-46DE-9841-EFF338421537}" dt="2023-05-18T06:24:01.822" v="462" actId="20577"/>
          <ac:spMkLst>
            <pc:docMk/>
            <pc:sldMk cId="3323116846" sldId="1448943852"/>
            <ac:spMk id="3" creationId="{AFD7A584-C4EC-75F3-EA91-ACA92C6C3425}"/>
          </ac:spMkLst>
        </pc:spChg>
        <pc:spChg chg="add mod">
          <ac:chgData name="Adkins, Erika" userId="235aa02e-d0b3-484d-9530-e4d3897ff96a" providerId="ADAL" clId="{C8A2962C-3114-46DE-9841-EFF338421537}" dt="2023-05-18T06:23:34.340" v="406" actId="1076"/>
          <ac:spMkLst>
            <pc:docMk/>
            <pc:sldMk cId="3323116846" sldId="1448943852"/>
            <ac:spMk id="4" creationId="{45CDD45F-B85F-EBDB-3443-C3BB77C0FD76}"/>
          </ac:spMkLst>
        </pc:spChg>
        <pc:spChg chg="add mod">
          <ac:chgData name="Adkins, Erika" userId="235aa02e-d0b3-484d-9530-e4d3897ff96a" providerId="ADAL" clId="{C8A2962C-3114-46DE-9841-EFF338421537}" dt="2023-05-18T06:24:13.423" v="477" actId="20577"/>
          <ac:spMkLst>
            <pc:docMk/>
            <pc:sldMk cId="3323116846" sldId="1448943852"/>
            <ac:spMk id="5" creationId="{5E6D85DE-1606-10F8-B144-1C3DDC300D01}"/>
          </ac:spMkLst>
        </pc:spChg>
        <pc:spChg chg="mod">
          <ac:chgData name="Adkins, Erika" userId="235aa02e-d0b3-484d-9530-e4d3897ff96a" providerId="ADAL" clId="{C8A2962C-3114-46DE-9841-EFF338421537}" dt="2023-05-18T06:23:11.746" v="404" actId="20577"/>
          <ac:spMkLst>
            <pc:docMk/>
            <pc:sldMk cId="3323116846" sldId="1448943852"/>
            <ac:spMk id="14" creationId="{558D2C28-8F95-4E84-A5AB-F4D2E6347E64}"/>
          </ac:spMkLst>
        </pc:spChg>
        <pc:spChg chg="mod">
          <ac:chgData name="Adkins, Erika" userId="235aa02e-d0b3-484d-9530-e4d3897ff96a" providerId="ADAL" clId="{C8A2962C-3114-46DE-9841-EFF338421537}" dt="2023-05-18T06:25:30.868" v="613" actId="20577"/>
          <ac:spMkLst>
            <pc:docMk/>
            <pc:sldMk cId="3323116846" sldId="1448943852"/>
            <ac:spMk id="15" creationId="{5FD805D9-985E-4D5B-987D-C7E0BDC27442}"/>
          </ac:spMkLst>
        </pc:spChg>
        <pc:spChg chg="del">
          <ac:chgData name="Adkins, Erika" userId="235aa02e-d0b3-484d-9530-e4d3897ff96a" providerId="ADAL" clId="{C8A2962C-3114-46DE-9841-EFF338421537}" dt="2023-05-18T06:19:51.185" v="113" actId="478"/>
          <ac:spMkLst>
            <pc:docMk/>
            <pc:sldMk cId="3323116846" sldId="1448943852"/>
            <ac:spMk id="19" creationId="{68CC4AA6-4DAD-D644-83A7-7FBC39FE1AEA}"/>
          </ac:spMkLst>
        </pc:spChg>
        <pc:spChg chg="del">
          <ac:chgData name="Adkins, Erika" userId="235aa02e-d0b3-484d-9530-e4d3897ff96a" providerId="ADAL" clId="{C8A2962C-3114-46DE-9841-EFF338421537}" dt="2023-05-18T06:19:54.204" v="114" actId="478"/>
          <ac:spMkLst>
            <pc:docMk/>
            <pc:sldMk cId="3323116846" sldId="1448943852"/>
            <ac:spMk id="20" creationId="{88B06D09-A2CE-2F41-A252-AF61D794FD31}"/>
          </ac:spMkLst>
        </pc:spChg>
        <pc:spChg chg="del">
          <ac:chgData name="Adkins, Erika" userId="235aa02e-d0b3-484d-9530-e4d3897ff96a" providerId="ADAL" clId="{C8A2962C-3114-46DE-9841-EFF338421537}" dt="2023-05-18T06:19:57.593" v="115" actId="478"/>
          <ac:spMkLst>
            <pc:docMk/>
            <pc:sldMk cId="3323116846" sldId="1448943852"/>
            <ac:spMk id="21" creationId="{90C33306-66D1-164F-8F8A-9F03F18EDE15}"/>
          </ac:spMkLst>
        </pc:spChg>
        <pc:spChg chg="del">
          <ac:chgData name="Adkins, Erika" userId="235aa02e-d0b3-484d-9530-e4d3897ff96a" providerId="ADAL" clId="{C8A2962C-3114-46DE-9841-EFF338421537}" dt="2023-05-18T06:20:00.760" v="116" actId="478"/>
          <ac:spMkLst>
            <pc:docMk/>
            <pc:sldMk cId="3323116846" sldId="1448943852"/>
            <ac:spMk id="22" creationId="{64499813-FB88-1449-A123-93058CA74CF6}"/>
          </ac:spMkLst>
        </pc:spChg>
        <pc:spChg chg="mod">
          <ac:chgData name="Adkins, Erika" userId="235aa02e-d0b3-484d-9530-e4d3897ff96a" providerId="ADAL" clId="{C8A2962C-3114-46DE-9841-EFF338421537}" dt="2023-05-18T06:23:50.769" v="426" actId="20577"/>
          <ac:spMkLst>
            <pc:docMk/>
            <pc:sldMk cId="3323116846" sldId="1448943852"/>
            <ac:spMk id="23" creationId="{9FC939DB-5FFF-4973-8E0B-E52D5C58A4A7}"/>
          </ac:spMkLst>
        </pc:spChg>
        <pc:spChg chg="del mod">
          <ac:chgData name="Adkins, Erika" userId="235aa02e-d0b3-484d-9530-e4d3897ff96a" providerId="ADAL" clId="{C8A2962C-3114-46DE-9841-EFF338421537}" dt="2023-05-18T06:18:37.349" v="98" actId="478"/>
          <ac:spMkLst>
            <pc:docMk/>
            <pc:sldMk cId="3323116846" sldId="1448943852"/>
            <ac:spMk id="24" creationId="{0091395B-1281-4FE1-94B3-347B6205D2C0}"/>
          </ac:spMkLst>
        </pc:spChg>
        <pc:spChg chg="del mod">
          <ac:chgData name="Adkins, Erika" userId="235aa02e-d0b3-484d-9530-e4d3897ff96a" providerId="ADAL" clId="{C8A2962C-3114-46DE-9841-EFF338421537}" dt="2023-05-18T06:18:48.760" v="102" actId="478"/>
          <ac:spMkLst>
            <pc:docMk/>
            <pc:sldMk cId="3323116846" sldId="1448943852"/>
            <ac:spMk id="25" creationId="{A271B3F4-F6AF-4FFD-A754-9874E39636FF}"/>
          </ac:spMkLst>
        </pc:spChg>
        <pc:spChg chg="del mod">
          <ac:chgData name="Adkins, Erika" userId="235aa02e-d0b3-484d-9530-e4d3897ff96a" providerId="ADAL" clId="{C8A2962C-3114-46DE-9841-EFF338421537}" dt="2023-05-18T06:18:51.940" v="103" actId="478"/>
          <ac:spMkLst>
            <pc:docMk/>
            <pc:sldMk cId="3323116846" sldId="1448943852"/>
            <ac:spMk id="26" creationId="{0F3A892C-4D0E-4CFB-B65F-59345C39E8F2}"/>
          </ac:spMkLst>
        </pc:spChg>
        <pc:spChg chg="del mod">
          <ac:chgData name="Adkins, Erika" userId="235aa02e-d0b3-484d-9530-e4d3897ff96a" providerId="ADAL" clId="{C8A2962C-3114-46DE-9841-EFF338421537}" dt="2023-05-18T06:19:02.073" v="106" actId="478"/>
          <ac:spMkLst>
            <pc:docMk/>
            <pc:sldMk cId="3323116846" sldId="1448943852"/>
            <ac:spMk id="27" creationId="{0947184E-0A4A-45FF-BFFF-37AE2DF29A78}"/>
          </ac:spMkLst>
        </pc:spChg>
      </pc:sldChg>
      <pc:sldChg chg="del">
        <pc:chgData name="Adkins, Erika" userId="235aa02e-d0b3-484d-9530-e4d3897ff96a" providerId="ADAL" clId="{C8A2962C-3114-46DE-9841-EFF338421537}" dt="2023-05-18T06:07:19.928" v="0" actId="47"/>
        <pc:sldMkLst>
          <pc:docMk/>
          <pc:sldMk cId="670716794" sldId="1448943854"/>
        </pc:sldMkLst>
      </pc:sldChg>
      <pc:sldChg chg="del">
        <pc:chgData name="Adkins, Erika" userId="235aa02e-d0b3-484d-9530-e4d3897ff96a" providerId="ADAL" clId="{C8A2962C-3114-46DE-9841-EFF338421537}" dt="2023-05-18T06:07:56.110" v="1" actId="47"/>
        <pc:sldMkLst>
          <pc:docMk/>
          <pc:sldMk cId="3787152214" sldId="14489438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FE82EF-60A3-A74C-B391-7B4A44F75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349240" cy="36745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705EF-9E7B-EE48-AFD1-6EA092E65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93018" y="0"/>
            <a:ext cx="5349240" cy="36745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fld id="{E58220BD-1BBA-44FC-9274-C053C2D79080}" type="datetimeFigureOut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DCFED-2F98-514B-8C07-A29256720F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7748"/>
            <a:ext cx="5349240" cy="367453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4095-112B-E748-8CC1-9B18DD221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93018" y="6947748"/>
            <a:ext cx="5349240" cy="367453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fld id="{0871B4AD-C2C7-4951-8FB0-1655A4457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14:38:51.435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2056F3-EBB3-2A41-8E1D-46A51F62A8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349240" cy="36745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b="1" i="0">
                <a:latin typeface="Century Gothic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A9CCC-C0E9-AE41-B66D-2B000AAC1B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993018" y="0"/>
            <a:ext cx="5349240" cy="36745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b="1" i="0">
                <a:latin typeface="Century Gothic Bold" charset="0"/>
              </a:defRPr>
            </a:lvl1pPr>
          </a:lstStyle>
          <a:p>
            <a:pPr>
              <a:defRPr/>
            </a:pPr>
            <a:fld id="{8512EA62-E0F3-44AD-A441-6E8A523F9595}" type="datetimeFigureOut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3F17FA-1546-504E-8BD2-2476B5C9C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59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4" tIns="56167" rIns="112334" bIns="5616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ABBECF-1F02-A04C-B0E6-CD74B1D38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" y="3520441"/>
            <a:ext cx="9875520" cy="2880359"/>
          </a:xfrm>
          <a:prstGeom prst="rect">
            <a:avLst/>
          </a:prstGeom>
        </p:spPr>
        <p:txBody>
          <a:bodyPr vert="horz" lIns="112334" tIns="56167" rIns="112334" bIns="5616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CDC65-BEC6-F74B-86EB-56408E5EA1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5349240" cy="367453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b="1" i="0">
                <a:latin typeface="Century Gothic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919A6-B987-FE47-A4E2-6340BE881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993018" y="6947748"/>
            <a:ext cx="5349240" cy="367453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b="1" i="0">
                <a:latin typeface="Century Gothic Bold" charset="0"/>
              </a:defRPr>
            </a:lvl1pPr>
          </a:lstStyle>
          <a:p>
            <a:pPr>
              <a:defRPr/>
            </a:pPr>
            <a:fld id="{CD0580E0-BBDB-4B3A-BDD8-0E7332F92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>
                <a:solidFill>
                  <a:schemeClr val="bg1"/>
                </a:solidFill>
              </a:rPr>
              <a:t>CRN202102-224475 Slide 3 </a:t>
            </a:r>
            <a:endParaRPr lang="en-US" b="0" dirty="0"/>
          </a:p>
          <a:p>
            <a:endParaRPr lang="en-US" altLang="en-US" b="0" dirty="0">
              <a:latin typeface="Arial" charset="0"/>
              <a:ea typeface="ＭＳ Ｐゴシック" pitchFamily="34" charset="-128"/>
            </a:endParaRPr>
          </a:p>
          <a:p>
            <a:endParaRPr lang="en-US" altLang="en-US" b="0" dirty="0">
              <a:latin typeface="Arial" charset="0"/>
              <a:ea typeface="ＭＳ Ｐゴシック" pitchFamily="34" charset="-128"/>
            </a:endParaRPr>
          </a:p>
          <a:p>
            <a:r>
              <a:rPr lang="en-US" altLang="en-US" b="0" dirty="0">
                <a:latin typeface="Arial" charset="0"/>
                <a:ea typeface="ＭＳ Ｐゴシック" pitchFamily="34" charset="-128"/>
              </a:rPr>
              <a:t>Read</a:t>
            </a:r>
            <a:r>
              <a:rPr lang="en-US" altLang="en-US" b="0" baseline="0" dirty="0">
                <a:latin typeface="Arial" charset="0"/>
                <a:ea typeface="ＭＳ Ｐゴシック" pitchFamily="34" charset="-128"/>
              </a:rPr>
              <a:t> Slide. </a:t>
            </a:r>
            <a:r>
              <a:rPr lang="en-US" b="0" dirty="0"/>
              <a:t>Sources</a:t>
            </a:r>
          </a:p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/>
              <a:t>1.</a:t>
            </a:r>
            <a:r>
              <a:rPr lang="en-US" b="0" baseline="0" dirty="0"/>
              <a:t> </a:t>
            </a:r>
            <a:r>
              <a:rPr lang="en-US" sz="1500" b="0" dirty="0"/>
              <a:t>2016 LIMRA Ownership Study</a:t>
            </a:r>
            <a:endParaRPr lang="en-US" b="0" dirty="0"/>
          </a:p>
          <a:p>
            <a:r>
              <a:rPr lang="en-US" b="0" dirty="0"/>
              <a:t>2.</a:t>
            </a:r>
            <a:r>
              <a:rPr lang="en-US" b="0" baseline="0" dirty="0"/>
              <a:t> CDA 2014 Consumer Disability Awareness Study</a:t>
            </a:r>
            <a:endParaRPr lang="en-US" b="0" dirty="0"/>
          </a:p>
          <a:p>
            <a:pPr eaLnBrk="1" hangingPunct="1"/>
            <a:endParaRPr lang="en-US" altLang="en-US" b="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6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>
                <a:solidFill>
                  <a:schemeClr val="bg1"/>
                </a:solidFill>
              </a:rPr>
              <a:t>CRN202102-224475 Slide 14 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See</a:t>
            </a:r>
            <a:r>
              <a:rPr lang="en-US" b="0" baseline="0" dirty="0"/>
              <a:t> speakers notes from previous slide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first and maybe most prominent objection is – It won’t happen to me.  It is your job to help them understand the realities of a disability.</a:t>
            </a:r>
          </a:p>
          <a:p>
            <a:endParaRPr lang="en-US" baseline="0" dirty="0"/>
          </a:p>
          <a:p>
            <a:r>
              <a:rPr lang="en-US" baseline="0" dirty="0"/>
              <a:t>One of the reasons they may not think it will happen to them is because they </a:t>
            </a:r>
            <a:r>
              <a:rPr lang="en-US" sz="1500" b="0" dirty="0"/>
              <a:t>dramatically underestimate their odds of experiencing a sickness or injury that would interrupt their ability</a:t>
            </a:r>
            <a:r>
              <a:rPr lang="en-US" dirty="0"/>
              <a:t> </a:t>
            </a:r>
            <a:r>
              <a:rPr lang="en-US" sz="1500" b="0" dirty="0"/>
              <a:t>to earn an income.  </a:t>
            </a:r>
          </a:p>
          <a:p>
            <a:r>
              <a:rPr lang="en-US" baseline="0" dirty="0"/>
              <a:t>This slide shows the odds of </a:t>
            </a:r>
            <a:r>
              <a:rPr lang="en-US" sz="1500" b="0" dirty="0"/>
              <a:t>becoming disabled may be as great a risk as several other types of things they typically insure against, like a house fire, car accident and hospitalization.</a:t>
            </a:r>
          </a:p>
          <a:p>
            <a:endParaRPr lang="en-US" sz="1500" b="0" dirty="0"/>
          </a:p>
          <a:p>
            <a:r>
              <a:rPr lang="en-US" sz="1500" b="0" dirty="0"/>
              <a:t>There is a consumer approved flyer, “Do You Know The Odds”, that you can share with clients (DI95032).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>
                <a:solidFill>
                  <a:schemeClr val="bg1"/>
                </a:solidFill>
              </a:rPr>
              <a:t>CRN202102-224475 Slide 7 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5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already many reasons that Radius Choice may be the right choice for your clients.</a:t>
            </a:r>
          </a:p>
          <a:p>
            <a:endParaRPr lang="en-US" dirty="0"/>
          </a:p>
          <a:p>
            <a:r>
              <a:rPr lang="en-US" dirty="0"/>
              <a:t>Examples of how Radius Choice can be customized include, but are not limited to, RetireGuard, Student Loan Rider, Own Occ Rider, Future Insurability Option Rider, and Benefit Increase Rider.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slide.</a:t>
            </a:r>
          </a:p>
          <a:p>
            <a:endParaRPr lang="en-US" dirty="0"/>
          </a:p>
          <a:p>
            <a:r>
              <a:rPr lang="en-US" dirty="0"/>
              <a:t>The Temporary Express DI Program is being extended due to COVID-19 until the end of 1</a:t>
            </a:r>
            <a:r>
              <a:rPr lang="en-US" baseline="30000" dirty="0"/>
              <a:t>st</a:t>
            </a:r>
            <a:r>
              <a:rPr lang="en-US" dirty="0"/>
              <a:t> quarter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>
                <a:solidFill>
                  <a:srgbClr val="FFFFFF"/>
                </a:solidFill>
                <a:latin typeface="Century Gothic"/>
              </a:rPr>
              <a:t>CRN202201-258044 Slide 20</a:t>
            </a:r>
          </a:p>
          <a:p>
            <a:endParaRPr lang="en-US" sz="1500" b="0" dirty="0">
              <a:latin typeface="+mn-lt"/>
            </a:endParaRPr>
          </a:p>
          <a:p>
            <a:endParaRPr lang="en-US" sz="1500" b="0" dirty="0">
              <a:latin typeface="+mn-lt"/>
            </a:endParaRPr>
          </a:p>
          <a:p>
            <a:r>
              <a:rPr lang="en-US" sz="1500" b="0" dirty="0">
                <a:latin typeface="+mn-lt"/>
              </a:rPr>
              <a:t> </a:t>
            </a:r>
            <a:r>
              <a:rPr lang="en-US" sz="1500" dirty="0">
                <a:latin typeface="+mn-lt"/>
              </a:rPr>
              <a:t>Please Note: </a:t>
            </a:r>
            <a:r>
              <a:rPr lang="en-US" sz="1500" b="0" dirty="0">
                <a:latin typeface="+mn-lt"/>
              </a:rPr>
              <a:t>There is an additional cost for most riders. </a:t>
            </a:r>
          </a:p>
          <a:p>
            <a:r>
              <a:rPr lang="en-US" sz="1500" dirty="0">
                <a:latin typeface="+mn-lt"/>
              </a:rPr>
              <a:t> It is important to note that the listed riders’ benefits and/or provisions are only summaries. </a:t>
            </a:r>
          </a:p>
          <a:p>
            <a:r>
              <a:rPr lang="en-US" sz="1500" dirty="0">
                <a:latin typeface="+mn-lt"/>
              </a:rPr>
              <a:t> Refer to the DI Reference Guide and specimen policy for detailed information about these riders.</a:t>
            </a:r>
          </a:p>
          <a:p>
            <a:endParaRPr lang="en-US" sz="1500" dirty="0">
              <a:latin typeface="+mn-lt"/>
            </a:endParaRPr>
          </a:p>
          <a:p>
            <a:pPr marL="280835" indent="-280835" defTabSz="112334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500" dirty="0">
                <a:solidFill>
                  <a:srgbClr val="002F6C"/>
                </a:solidFill>
              </a:rPr>
              <a:t>Automatic Benefit Increase Rider (ABI)</a:t>
            </a:r>
            <a:r>
              <a:rPr lang="en-US" sz="1500" dirty="0"/>
              <a:t> The Automatic Benefit Increase Rider allows the automatic annual purchase of benefits without evidence of medical or financial insurability - the insured must be Actively At Work and cannot be disabled. The increase amount is 3%. This rider can be attached to the policy at no additional cost, </a:t>
            </a:r>
            <a:r>
              <a:rPr lang="en-US" dirty="0"/>
              <a:t>and the policyowner must apply to renew the rider every five years to keep it in force</a:t>
            </a:r>
            <a:endParaRPr lang="en-US" sz="1500" dirty="0"/>
          </a:p>
          <a:p>
            <a:pPr marL="280835" indent="-280835" defTabSz="112334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500" dirty="0"/>
          </a:p>
          <a:p>
            <a:pPr marL="280835" indent="-280835" defTabSz="112334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1500" dirty="0">
                <a:latin typeface="+mn-lt"/>
              </a:rPr>
              <a:t>Benefit Increase Rider (BIR) &amp; Future Insurability Rider (FIO) </a:t>
            </a:r>
          </a:p>
          <a:p>
            <a:r>
              <a:rPr lang="en-US" sz="2000" dirty="0">
                <a:latin typeface="+mn-lt"/>
              </a:rPr>
              <a:t>The Benefit Increase Rider (BIR) allows the purchase of additional monthly disability coverage once every three years as the insured's income increases. The insured </a:t>
            </a:r>
            <a:r>
              <a:rPr lang="en-US" sz="2000" i="1" dirty="0">
                <a:latin typeface="+mn-lt"/>
              </a:rPr>
              <a:t>must:</a:t>
            </a:r>
            <a:endParaRPr lang="en-US" sz="2000" i="1" dirty="0"/>
          </a:p>
          <a:p>
            <a:pPr marL="700138" lvl="2" indent="-351044" defTabSz="112334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Financially qualify.</a:t>
            </a:r>
          </a:p>
          <a:p>
            <a:pPr marL="700138" lvl="2" indent="-351044" defTabSz="112334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Be actively at work.</a:t>
            </a:r>
          </a:p>
          <a:p>
            <a:pPr marL="700138" lvl="2" indent="-351044" defTabSz="112334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Not be disabled.</a:t>
            </a:r>
            <a:endParaRPr lang="en-US" dirty="0"/>
          </a:p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3. The Future Insurability Option Rider </a:t>
            </a:r>
          </a:p>
          <a:p>
            <a:pPr defTabSz="112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Future Insurability Option Rider allows the insured to increase the amount of monthly disability coverage prior to a disability. </a:t>
            </a:r>
            <a:r>
              <a:rPr lang="en-US" sz="1500" dirty="0"/>
              <a:t>At issue, the FIO creates a pool of benefits which will be available during annual option periods to increase coverage.  </a:t>
            </a:r>
            <a:r>
              <a:rPr lang="en-US" dirty="0"/>
              <a:t>Financial underwriting is required and the insured must be Actively At Work and cannot be disabled.</a:t>
            </a:r>
            <a:endParaRPr lang="en-US" sz="2900" dirty="0"/>
          </a:p>
          <a:p>
            <a:pPr lvl="0"/>
            <a:endParaRPr lang="en-US" sz="1500" dirty="0"/>
          </a:p>
          <a:p>
            <a:r>
              <a:rPr lang="en-US" sz="1500" dirty="0">
                <a:latin typeface="+mn-lt"/>
              </a:rPr>
              <a:t>4. </a:t>
            </a:r>
            <a:r>
              <a:rPr lang="en-US" b="1" dirty="0">
                <a:solidFill>
                  <a:srgbClr val="002F6C"/>
                </a:solidFill>
              </a:rPr>
              <a:t>Student Loan Rider (SLR)</a:t>
            </a:r>
          </a:p>
          <a:p>
            <a:r>
              <a:rPr lang="en-US" sz="1500" dirty="0"/>
              <a:t>The Student Loan Rider provides a monthly benefit that will help to reimburse payment of the insured's monthly student loan debt due while the insured is Totally Disabled.</a:t>
            </a:r>
            <a:endParaRPr lang="en-US" sz="1500" u="sng" dirty="0"/>
          </a:p>
          <a:p>
            <a:endParaRPr lang="en-US" sz="1500" kern="0" dirty="0">
              <a:latin typeface="+mn-lt"/>
            </a:endParaRPr>
          </a:p>
          <a:p>
            <a:r>
              <a:rPr lang="en-US" sz="1300" kern="0" dirty="0">
                <a:latin typeface="+mn-lt"/>
              </a:rPr>
              <a:t>5. </a:t>
            </a:r>
            <a:r>
              <a:rPr lang="en-US" sz="1300" dirty="0">
                <a:latin typeface="+mn-lt"/>
              </a:rPr>
              <a:t>Extended Partial Disability Benefit Rider (EPR)</a:t>
            </a:r>
          </a:p>
          <a:p>
            <a:pPr>
              <a:spcAft>
                <a:spcPts val="737"/>
              </a:spcAft>
            </a:pPr>
            <a:r>
              <a:rPr lang="en-US" sz="1500" dirty="0"/>
              <a:t>The Extended Partial Disability Benefit Rider provides industry leading protection for periods of Partial Disability. During the first 6 months of disability, the insured may qualify as partially disabled if due to sickness or injury, he/she suffers a minimum 15% loss of time from work or can do some but not all of the main duties of his/her occupation.</a:t>
            </a:r>
          </a:p>
          <a:p>
            <a:pPr>
              <a:spcAft>
                <a:spcPts val="737"/>
              </a:spcAft>
            </a:pPr>
            <a:r>
              <a:rPr lang="en-US" sz="1500" dirty="0"/>
              <a:t>After the first six months, the rider provides a benefit for those who suffer a minimum 15% loss of income resulting from a reduced capacity to perform their occupation due to sickness or injury.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2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Placeholder 5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D9F22AB6-8750-474E-B4E0-4BA12541A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0086"/>
            <a:ext cx="9144000" cy="4070188"/>
          </a:xfrm>
          <a:prstGeom prst="rect">
            <a:avLst/>
          </a:prstGeom>
        </p:spPr>
      </p:pic>
      <p:grpSp>
        <p:nvGrpSpPr>
          <p:cNvPr id="2" name="Graphic 7">
            <a:extLst>
              <a:ext uri="{FF2B5EF4-FFF2-40B4-BE49-F238E27FC236}">
                <a16:creationId xmlns:a16="http://schemas.microsoft.com/office/drawing/2014/main" id="{1376D392-48EE-5343-AD55-7BD63860F8D2}"/>
              </a:ext>
            </a:extLst>
          </p:cNvPr>
          <p:cNvGrpSpPr/>
          <p:nvPr/>
        </p:nvGrpSpPr>
        <p:grpSpPr>
          <a:xfrm>
            <a:off x="-31392" y="1942643"/>
            <a:ext cx="3751469" cy="3385409"/>
            <a:chOff x="680852" y="2016820"/>
            <a:chExt cx="3751469" cy="3385409"/>
          </a:xfrm>
        </p:grpSpPr>
        <p:grpSp>
          <p:nvGrpSpPr>
            <p:cNvPr id="4" name="Graphic 7">
              <a:extLst>
                <a:ext uri="{FF2B5EF4-FFF2-40B4-BE49-F238E27FC236}">
                  <a16:creationId xmlns:a16="http://schemas.microsoft.com/office/drawing/2014/main" id="{1376D392-48EE-5343-AD55-7BD63860F8D2}"/>
                </a:ext>
              </a:extLst>
            </p:cNvPr>
            <p:cNvGrpSpPr/>
            <p:nvPr/>
          </p:nvGrpSpPr>
          <p:grpSpPr>
            <a:xfrm>
              <a:off x="1197553" y="4603659"/>
              <a:ext cx="736289" cy="397856"/>
              <a:chOff x="1197553" y="4603659"/>
              <a:chExt cx="736289" cy="397856"/>
            </a:xfrm>
            <a:solidFill>
              <a:srgbClr val="FFFFFF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D8AD18B-CB3D-4CC1-A9A9-D339D2B3ACA0}"/>
                  </a:ext>
                </a:extLst>
              </p:cNvPr>
              <p:cNvSpPr/>
              <p:nvPr/>
            </p:nvSpPr>
            <p:spPr>
              <a:xfrm>
                <a:off x="1337714" y="4603659"/>
                <a:ext cx="175528" cy="175528"/>
              </a:xfrm>
              <a:custGeom>
                <a:avLst/>
                <a:gdLst>
                  <a:gd name="connsiteX0" fmla="*/ 175528 w 175528"/>
                  <a:gd name="connsiteY0" fmla="*/ 87764 h 175528"/>
                  <a:gd name="connsiteX1" fmla="*/ 87764 w 175528"/>
                  <a:gd name="connsiteY1" fmla="*/ 0 h 175528"/>
                  <a:gd name="connsiteX2" fmla="*/ 0 w 175528"/>
                  <a:gd name="connsiteY2" fmla="*/ 87764 h 175528"/>
                  <a:gd name="connsiteX3" fmla="*/ 87764 w 175528"/>
                  <a:gd name="connsiteY3" fmla="*/ 175528 h 175528"/>
                  <a:gd name="connsiteX4" fmla="*/ 175528 w 175528"/>
                  <a:gd name="connsiteY4" fmla="*/ 87764 h 17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28" h="175528">
                    <a:moveTo>
                      <a:pt x="175528" y="87764"/>
                    </a:moveTo>
                    <a:cubicBezTo>
                      <a:pt x="175528" y="39297"/>
                      <a:pt x="136231" y="0"/>
                      <a:pt x="87764" y="0"/>
                    </a:cubicBezTo>
                    <a:cubicBezTo>
                      <a:pt x="39297" y="0"/>
                      <a:pt x="0" y="39297"/>
                      <a:pt x="0" y="87764"/>
                    </a:cubicBezTo>
                    <a:cubicBezTo>
                      <a:pt x="0" y="136231"/>
                      <a:pt x="39297" y="175528"/>
                      <a:pt x="87764" y="175528"/>
                    </a:cubicBezTo>
                    <a:cubicBezTo>
                      <a:pt x="136231" y="175528"/>
                      <a:pt x="175528" y="136231"/>
                      <a:pt x="175528" y="87764"/>
                    </a:cubicBezTo>
                  </a:path>
                </a:pathLst>
              </a:custGeom>
              <a:solidFill>
                <a:srgbClr val="FFFFFF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40AD08B-3A41-4B9E-999C-362984B23A74}"/>
                  </a:ext>
                </a:extLst>
              </p:cNvPr>
              <p:cNvSpPr/>
              <p:nvPr/>
            </p:nvSpPr>
            <p:spPr>
              <a:xfrm>
                <a:off x="1618154" y="4603659"/>
                <a:ext cx="175528" cy="175528"/>
              </a:xfrm>
              <a:custGeom>
                <a:avLst/>
                <a:gdLst>
                  <a:gd name="connsiteX0" fmla="*/ 175528 w 175528"/>
                  <a:gd name="connsiteY0" fmla="*/ 87764 h 175528"/>
                  <a:gd name="connsiteX1" fmla="*/ 87764 w 175528"/>
                  <a:gd name="connsiteY1" fmla="*/ 0 h 175528"/>
                  <a:gd name="connsiteX2" fmla="*/ 0 w 175528"/>
                  <a:gd name="connsiteY2" fmla="*/ 87764 h 175528"/>
                  <a:gd name="connsiteX3" fmla="*/ 87764 w 175528"/>
                  <a:gd name="connsiteY3" fmla="*/ 175528 h 175528"/>
                  <a:gd name="connsiteX4" fmla="*/ 175528 w 175528"/>
                  <a:gd name="connsiteY4" fmla="*/ 87764 h 17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28" h="175528">
                    <a:moveTo>
                      <a:pt x="175528" y="87764"/>
                    </a:moveTo>
                    <a:cubicBezTo>
                      <a:pt x="175528" y="39297"/>
                      <a:pt x="136231" y="0"/>
                      <a:pt x="87764" y="0"/>
                    </a:cubicBezTo>
                    <a:cubicBezTo>
                      <a:pt x="39297" y="0"/>
                      <a:pt x="0" y="39297"/>
                      <a:pt x="0" y="87764"/>
                    </a:cubicBezTo>
                    <a:cubicBezTo>
                      <a:pt x="0" y="136231"/>
                      <a:pt x="39297" y="175528"/>
                      <a:pt x="87764" y="175528"/>
                    </a:cubicBezTo>
                    <a:cubicBezTo>
                      <a:pt x="136231" y="175409"/>
                      <a:pt x="175528" y="136231"/>
                      <a:pt x="175528" y="87764"/>
                    </a:cubicBezTo>
                  </a:path>
                </a:pathLst>
              </a:custGeom>
              <a:solidFill>
                <a:srgbClr val="FFFFFF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38451EB-E0DF-4C88-9587-C502D07050E4}"/>
                  </a:ext>
                </a:extLst>
              </p:cNvPr>
              <p:cNvSpPr/>
              <p:nvPr/>
            </p:nvSpPr>
            <p:spPr>
              <a:xfrm>
                <a:off x="1477994" y="4825987"/>
                <a:ext cx="175528" cy="175528"/>
              </a:xfrm>
              <a:custGeom>
                <a:avLst/>
                <a:gdLst>
                  <a:gd name="connsiteX0" fmla="*/ 175528 w 175528"/>
                  <a:gd name="connsiteY0" fmla="*/ 87764 h 175528"/>
                  <a:gd name="connsiteX1" fmla="*/ 87764 w 175528"/>
                  <a:gd name="connsiteY1" fmla="*/ 0 h 175528"/>
                  <a:gd name="connsiteX2" fmla="*/ 0 w 175528"/>
                  <a:gd name="connsiteY2" fmla="*/ 87764 h 175528"/>
                  <a:gd name="connsiteX3" fmla="*/ 87764 w 175528"/>
                  <a:gd name="connsiteY3" fmla="*/ 175528 h 175528"/>
                  <a:gd name="connsiteX4" fmla="*/ 175528 w 175528"/>
                  <a:gd name="connsiteY4" fmla="*/ 87764 h 17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28" h="175528">
                    <a:moveTo>
                      <a:pt x="175528" y="87764"/>
                    </a:moveTo>
                    <a:cubicBezTo>
                      <a:pt x="175528" y="39297"/>
                      <a:pt x="136231" y="0"/>
                      <a:pt x="87764" y="0"/>
                    </a:cubicBezTo>
                    <a:cubicBezTo>
                      <a:pt x="39297" y="0"/>
                      <a:pt x="0" y="39297"/>
                      <a:pt x="0" y="87764"/>
                    </a:cubicBezTo>
                    <a:cubicBezTo>
                      <a:pt x="0" y="136231"/>
                      <a:pt x="39297" y="175528"/>
                      <a:pt x="87764" y="175528"/>
                    </a:cubicBezTo>
                    <a:cubicBezTo>
                      <a:pt x="136231" y="175409"/>
                      <a:pt x="175528" y="136231"/>
                      <a:pt x="175528" y="87764"/>
                    </a:cubicBezTo>
                  </a:path>
                </a:pathLst>
              </a:custGeom>
              <a:solidFill>
                <a:srgbClr val="FFFFFF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B144B94-6BC2-4E6F-937E-804B279FAE6B}"/>
                  </a:ext>
                </a:extLst>
              </p:cNvPr>
              <p:cNvSpPr/>
              <p:nvPr/>
            </p:nvSpPr>
            <p:spPr>
              <a:xfrm>
                <a:off x="1197553" y="4825987"/>
                <a:ext cx="175528" cy="175528"/>
              </a:xfrm>
              <a:custGeom>
                <a:avLst/>
                <a:gdLst>
                  <a:gd name="connsiteX0" fmla="*/ 175528 w 175528"/>
                  <a:gd name="connsiteY0" fmla="*/ 87764 h 175528"/>
                  <a:gd name="connsiteX1" fmla="*/ 87764 w 175528"/>
                  <a:gd name="connsiteY1" fmla="*/ 0 h 175528"/>
                  <a:gd name="connsiteX2" fmla="*/ 0 w 175528"/>
                  <a:gd name="connsiteY2" fmla="*/ 87764 h 175528"/>
                  <a:gd name="connsiteX3" fmla="*/ 87764 w 175528"/>
                  <a:gd name="connsiteY3" fmla="*/ 175528 h 175528"/>
                  <a:gd name="connsiteX4" fmla="*/ 175528 w 175528"/>
                  <a:gd name="connsiteY4" fmla="*/ 87764 h 17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28" h="175528">
                    <a:moveTo>
                      <a:pt x="175528" y="87764"/>
                    </a:moveTo>
                    <a:cubicBezTo>
                      <a:pt x="175528" y="39297"/>
                      <a:pt x="136231" y="0"/>
                      <a:pt x="87764" y="0"/>
                    </a:cubicBezTo>
                    <a:cubicBezTo>
                      <a:pt x="39297" y="0"/>
                      <a:pt x="0" y="39297"/>
                      <a:pt x="0" y="87764"/>
                    </a:cubicBezTo>
                    <a:cubicBezTo>
                      <a:pt x="0" y="136231"/>
                      <a:pt x="39297" y="175528"/>
                      <a:pt x="87764" y="175528"/>
                    </a:cubicBezTo>
                    <a:cubicBezTo>
                      <a:pt x="136231" y="175528"/>
                      <a:pt x="175528" y="136231"/>
                      <a:pt x="175528" y="87764"/>
                    </a:cubicBezTo>
                  </a:path>
                </a:pathLst>
              </a:custGeom>
              <a:solidFill>
                <a:srgbClr val="FFFFFF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B8CEFEB-8063-4A79-B448-086BC6F03846}"/>
                  </a:ext>
                </a:extLst>
              </p:cNvPr>
              <p:cNvSpPr/>
              <p:nvPr/>
            </p:nvSpPr>
            <p:spPr>
              <a:xfrm>
                <a:off x="1758315" y="4825987"/>
                <a:ext cx="175528" cy="175528"/>
              </a:xfrm>
              <a:custGeom>
                <a:avLst/>
                <a:gdLst>
                  <a:gd name="connsiteX0" fmla="*/ 175528 w 175528"/>
                  <a:gd name="connsiteY0" fmla="*/ 87764 h 175528"/>
                  <a:gd name="connsiteX1" fmla="*/ 87764 w 175528"/>
                  <a:gd name="connsiteY1" fmla="*/ 0 h 175528"/>
                  <a:gd name="connsiteX2" fmla="*/ 0 w 175528"/>
                  <a:gd name="connsiteY2" fmla="*/ 87764 h 175528"/>
                  <a:gd name="connsiteX3" fmla="*/ 87764 w 175528"/>
                  <a:gd name="connsiteY3" fmla="*/ 175528 h 175528"/>
                  <a:gd name="connsiteX4" fmla="*/ 175528 w 175528"/>
                  <a:gd name="connsiteY4" fmla="*/ 87764 h 17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28" h="175528">
                    <a:moveTo>
                      <a:pt x="175528" y="87764"/>
                    </a:moveTo>
                    <a:cubicBezTo>
                      <a:pt x="175528" y="39297"/>
                      <a:pt x="136231" y="0"/>
                      <a:pt x="87764" y="0"/>
                    </a:cubicBezTo>
                    <a:cubicBezTo>
                      <a:pt x="39297" y="0"/>
                      <a:pt x="0" y="39297"/>
                      <a:pt x="0" y="87764"/>
                    </a:cubicBezTo>
                    <a:cubicBezTo>
                      <a:pt x="0" y="136231"/>
                      <a:pt x="39297" y="175528"/>
                      <a:pt x="87764" y="175528"/>
                    </a:cubicBezTo>
                    <a:cubicBezTo>
                      <a:pt x="136231" y="175409"/>
                      <a:pt x="175528" y="136231"/>
                      <a:pt x="175528" y="87764"/>
                    </a:cubicBezTo>
                  </a:path>
                </a:pathLst>
              </a:custGeom>
              <a:solidFill>
                <a:srgbClr val="FFFFFF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1376D392-48EE-5343-AD55-7BD63860F8D2}"/>
                </a:ext>
              </a:extLst>
            </p:cNvPr>
            <p:cNvGrpSpPr/>
            <p:nvPr/>
          </p:nvGrpSpPr>
          <p:grpSpPr>
            <a:xfrm>
              <a:off x="680852" y="4625689"/>
              <a:ext cx="530157" cy="353795"/>
              <a:chOff x="680852" y="4625689"/>
              <a:chExt cx="530157" cy="353795"/>
            </a:xfrm>
            <a:solidFill>
              <a:srgbClr val="54C8E8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0E7F840-93F3-4208-90F0-C0FA536E823F}"/>
                  </a:ext>
                </a:extLst>
              </p:cNvPr>
              <p:cNvSpPr/>
              <p:nvPr/>
            </p:nvSpPr>
            <p:spPr>
              <a:xfrm>
                <a:off x="1079423" y="4625689"/>
                <a:ext cx="131586" cy="131467"/>
              </a:xfrm>
              <a:custGeom>
                <a:avLst/>
                <a:gdLst>
                  <a:gd name="connsiteX0" fmla="*/ 131587 w 131586"/>
                  <a:gd name="connsiteY0" fmla="*/ 65734 h 131467"/>
                  <a:gd name="connsiteX1" fmla="*/ 65853 w 131586"/>
                  <a:gd name="connsiteY1" fmla="*/ 0 h 131467"/>
                  <a:gd name="connsiteX2" fmla="*/ 0 w 131586"/>
                  <a:gd name="connsiteY2" fmla="*/ 65734 h 131467"/>
                  <a:gd name="connsiteX3" fmla="*/ 65853 w 131586"/>
                  <a:gd name="connsiteY3" fmla="*/ 131467 h 131467"/>
                  <a:gd name="connsiteX4" fmla="*/ 131587 w 131586"/>
                  <a:gd name="connsiteY4" fmla="*/ 65734 h 1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7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3" y="131467"/>
                      <a:pt x="65853" y="131467"/>
                    </a:cubicBezTo>
                    <a:cubicBezTo>
                      <a:pt x="102173" y="13146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609EF67-EE14-4C82-AB2C-998079DE84AC}"/>
                  </a:ext>
                </a:extLst>
              </p:cNvPr>
              <p:cNvSpPr/>
              <p:nvPr/>
            </p:nvSpPr>
            <p:spPr>
              <a:xfrm>
                <a:off x="821013" y="4647600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7996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24EBD9C-ED09-41E0-B3DE-745EB67F2DC5}"/>
                  </a:ext>
                </a:extLst>
              </p:cNvPr>
              <p:cNvSpPr/>
              <p:nvPr/>
            </p:nvSpPr>
            <p:spPr>
              <a:xfrm>
                <a:off x="680852" y="4869928"/>
                <a:ext cx="87645" cy="87645"/>
              </a:xfrm>
              <a:custGeom>
                <a:avLst/>
                <a:gdLst>
                  <a:gd name="connsiteX0" fmla="*/ 87645 w 87645"/>
                  <a:gd name="connsiteY0" fmla="*/ 43823 h 87645"/>
                  <a:gd name="connsiteX1" fmla="*/ 43823 w 87645"/>
                  <a:gd name="connsiteY1" fmla="*/ 0 h 87645"/>
                  <a:gd name="connsiteX2" fmla="*/ 0 w 87645"/>
                  <a:gd name="connsiteY2" fmla="*/ 43823 h 87645"/>
                  <a:gd name="connsiteX3" fmla="*/ 43823 w 87645"/>
                  <a:gd name="connsiteY3" fmla="*/ 87645 h 87645"/>
                  <a:gd name="connsiteX4" fmla="*/ 87645 w 87645"/>
                  <a:gd name="connsiteY4" fmla="*/ 43823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3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3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7996"/>
                      <a:pt x="87645" y="43823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91DD00-C758-4D53-B3E4-08948965E74C}"/>
                  </a:ext>
                </a:extLst>
              </p:cNvPr>
              <p:cNvSpPr/>
              <p:nvPr/>
            </p:nvSpPr>
            <p:spPr>
              <a:xfrm>
                <a:off x="939262" y="4848017"/>
                <a:ext cx="131586" cy="131467"/>
              </a:xfrm>
              <a:custGeom>
                <a:avLst/>
                <a:gdLst>
                  <a:gd name="connsiteX0" fmla="*/ 131587 w 131586"/>
                  <a:gd name="connsiteY0" fmla="*/ 65734 h 131467"/>
                  <a:gd name="connsiteX1" fmla="*/ 65853 w 131586"/>
                  <a:gd name="connsiteY1" fmla="*/ 0 h 131467"/>
                  <a:gd name="connsiteX2" fmla="*/ 0 w 131586"/>
                  <a:gd name="connsiteY2" fmla="*/ 65734 h 131467"/>
                  <a:gd name="connsiteX3" fmla="*/ 65853 w 131586"/>
                  <a:gd name="connsiteY3" fmla="*/ 131467 h 131467"/>
                  <a:gd name="connsiteX4" fmla="*/ 131587 w 131586"/>
                  <a:gd name="connsiteY4" fmla="*/ 65734 h 1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7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3" y="131467"/>
                      <a:pt x="65853" y="131467"/>
                    </a:cubicBezTo>
                    <a:cubicBezTo>
                      <a:pt x="102292" y="13146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7">
              <a:extLst>
                <a:ext uri="{FF2B5EF4-FFF2-40B4-BE49-F238E27FC236}">
                  <a16:creationId xmlns:a16="http://schemas.microsoft.com/office/drawing/2014/main" id="{1376D392-48EE-5343-AD55-7BD63860F8D2}"/>
                </a:ext>
              </a:extLst>
            </p:cNvPr>
            <p:cNvGrpSpPr/>
            <p:nvPr/>
          </p:nvGrpSpPr>
          <p:grpSpPr>
            <a:xfrm>
              <a:off x="694547" y="2016820"/>
              <a:ext cx="3737775" cy="3385409"/>
              <a:chOff x="694547" y="2016820"/>
              <a:chExt cx="3737775" cy="3385409"/>
            </a:xfrm>
            <a:solidFill>
              <a:srgbClr val="54C8E8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AABF57-F8A7-4A51-93C3-ED4EE47B58F6}"/>
                  </a:ext>
                </a:extLst>
              </p:cNvPr>
              <p:cNvSpPr/>
              <p:nvPr/>
            </p:nvSpPr>
            <p:spPr>
              <a:xfrm>
                <a:off x="1535630" y="3994192"/>
                <a:ext cx="60256" cy="60255"/>
              </a:xfrm>
              <a:custGeom>
                <a:avLst/>
                <a:gdLst>
                  <a:gd name="connsiteX0" fmla="*/ 60256 w 60256"/>
                  <a:gd name="connsiteY0" fmla="*/ 30128 h 60255"/>
                  <a:gd name="connsiteX1" fmla="*/ 30128 w 60256"/>
                  <a:gd name="connsiteY1" fmla="*/ 0 h 60255"/>
                  <a:gd name="connsiteX2" fmla="*/ 0 w 60256"/>
                  <a:gd name="connsiteY2" fmla="*/ 30128 h 60255"/>
                  <a:gd name="connsiteX3" fmla="*/ 30128 w 60256"/>
                  <a:gd name="connsiteY3" fmla="*/ 60256 h 60255"/>
                  <a:gd name="connsiteX4" fmla="*/ 60256 w 60256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6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5EBB168-45C0-4A23-8D04-DC0A66F44F82}"/>
                  </a:ext>
                </a:extLst>
              </p:cNvPr>
              <p:cNvSpPr/>
              <p:nvPr/>
            </p:nvSpPr>
            <p:spPr>
              <a:xfrm>
                <a:off x="1255308" y="3994192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74371B-2332-4546-8EF5-E50D1B7DD038}"/>
                  </a:ext>
                </a:extLst>
              </p:cNvPr>
              <p:cNvSpPr/>
              <p:nvPr/>
            </p:nvSpPr>
            <p:spPr>
              <a:xfrm>
                <a:off x="1816070" y="3994192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02FB160-3AC3-4476-AEE4-A555BE9D4D85}"/>
                  </a:ext>
                </a:extLst>
              </p:cNvPr>
              <p:cNvSpPr/>
              <p:nvPr/>
            </p:nvSpPr>
            <p:spPr>
              <a:xfrm>
                <a:off x="1381774" y="4202826"/>
                <a:ext cx="87645" cy="87645"/>
              </a:xfrm>
              <a:custGeom>
                <a:avLst/>
                <a:gdLst>
                  <a:gd name="connsiteX0" fmla="*/ 87645 w 87645"/>
                  <a:gd name="connsiteY0" fmla="*/ 43823 h 87645"/>
                  <a:gd name="connsiteX1" fmla="*/ 43823 w 87645"/>
                  <a:gd name="connsiteY1" fmla="*/ 0 h 87645"/>
                  <a:gd name="connsiteX2" fmla="*/ 0 w 87645"/>
                  <a:gd name="connsiteY2" fmla="*/ 43823 h 87645"/>
                  <a:gd name="connsiteX3" fmla="*/ 43823 w 87645"/>
                  <a:gd name="connsiteY3" fmla="*/ 87645 h 87645"/>
                  <a:gd name="connsiteX4" fmla="*/ 87645 w 87645"/>
                  <a:gd name="connsiteY4" fmla="*/ 43823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3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3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764"/>
                      <a:pt x="87645" y="68115"/>
                      <a:pt x="87645" y="43823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B4144E2-7497-42D3-A754-953AD0BD5059}"/>
                  </a:ext>
                </a:extLst>
              </p:cNvPr>
              <p:cNvSpPr/>
              <p:nvPr/>
            </p:nvSpPr>
            <p:spPr>
              <a:xfrm>
                <a:off x="1101453" y="4202826"/>
                <a:ext cx="87645" cy="87645"/>
              </a:xfrm>
              <a:custGeom>
                <a:avLst/>
                <a:gdLst>
                  <a:gd name="connsiteX0" fmla="*/ 87645 w 87645"/>
                  <a:gd name="connsiteY0" fmla="*/ 43823 h 87645"/>
                  <a:gd name="connsiteX1" fmla="*/ 43823 w 87645"/>
                  <a:gd name="connsiteY1" fmla="*/ 0 h 87645"/>
                  <a:gd name="connsiteX2" fmla="*/ 0 w 87645"/>
                  <a:gd name="connsiteY2" fmla="*/ 43823 h 87645"/>
                  <a:gd name="connsiteX3" fmla="*/ 43823 w 87645"/>
                  <a:gd name="connsiteY3" fmla="*/ 87645 h 87645"/>
                  <a:gd name="connsiteX4" fmla="*/ 87645 w 87645"/>
                  <a:gd name="connsiteY4" fmla="*/ 43823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3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3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764"/>
                      <a:pt x="87645" y="68115"/>
                      <a:pt x="87645" y="43823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5FB087-597A-4E62-9FEC-C367B3686484}"/>
                  </a:ext>
                </a:extLst>
              </p:cNvPr>
              <p:cNvSpPr/>
              <p:nvPr/>
            </p:nvSpPr>
            <p:spPr>
              <a:xfrm>
                <a:off x="1662215" y="4202826"/>
                <a:ext cx="87644" cy="87645"/>
              </a:xfrm>
              <a:custGeom>
                <a:avLst/>
                <a:gdLst>
                  <a:gd name="connsiteX0" fmla="*/ 87645 w 87644"/>
                  <a:gd name="connsiteY0" fmla="*/ 43823 h 87645"/>
                  <a:gd name="connsiteX1" fmla="*/ 43823 w 87644"/>
                  <a:gd name="connsiteY1" fmla="*/ 0 h 87645"/>
                  <a:gd name="connsiteX2" fmla="*/ 0 w 87644"/>
                  <a:gd name="connsiteY2" fmla="*/ 43823 h 87645"/>
                  <a:gd name="connsiteX3" fmla="*/ 43823 w 87644"/>
                  <a:gd name="connsiteY3" fmla="*/ 87645 h 87645"/>
                  <a:gd name="connsiteX4" fmla="*/ 87645 w 87644"/>
                  <a:gd name="connsiteY4" fmla="*/ 43823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4" h="87645">
                    <a:moveTo>
                      <a:pt x="87645" y="43823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3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8115"/>
                      <a:pt x="87645" y="43823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AB478F-9D69-4AE6-A42A-4BA5F94E61C4}"/>
                  </a:ext>
                </a:extLst>
              </p:cNvPr>
              <p:cNvSpPr/>
              <p:nvPr/>
            </p:nvSpPr>
            <p:spPr>
              <a:xfrm>
                <a:off x="1500024" y="4403242"/>
                <a:ext cx="131586" cy="131468"/>
              </a:xfrm>
              <a:custGeom>
                <a:avLst/>
                <a:gdLst>
                  <a:gd name="connsiteX0" fmla="*/ 131587 w 131586"/>
                  <a:gd name="connsiteY0" fmla="*/ 65734 h 131468"/>
                  <a:gd name="connsiteX1" fmla="*/ 65853 w 131586"/>
                  <a:gd name="connsiteY1" fmla="*/ 0 h 131468"/>
                  <a:gd name="connsiteX2" fmla="*/ 0 w 131586"/>
                  <a:gd name="connsiteY2" fmla="*/ 65734 h 131468"/>
                  <a:gd name="connsiteX3" fmla="*/ 65853 w 131586"/>
                  <a:gd name="connsiteY3" fmla="*/ 131468 h 131468"/>
                  <a:gd name="connsiteX4" fmla="*/ 131587 w 131586"/>
                  <a:gd name="connsiteY4" fmla="*/ 65734 h 1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8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4" y="131468"/>
                      <a:pt x="65853" y="131468"/>
                    </a:cubicBezTo>
                    <a:cubicBezTo>
                      <a:pt x="102054" y="131587"/>
                      <a:pt x="131587" y="102173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DD56569-9969-4DC5-8D7F-4BC285028493}"/>
                  </a:ext>
                </a:extLst>
              </p:cNvPr>
              <p:cNvSpPr/>
              <p:nvPr/>
            </p:nvSpPr>
            <p:spPr>
              <a:xfrm>
                <a:off x="1219584" y="4403242"/>
                <a:ext cx="131586" cy="131467"/>
              </a:xfrm>
              <a:custGeom>
                <a:avLst/>
                <a:gdLst>
                  <a:gd name="connsiteX0" fmla="*/ 131587 w 131586"/>
                  <a:gd name="connsiteY0" fmla="*/ 65734 h 131467"/>
                  <a:gd name="connsiteX1" fmla="*/ 65853 w 131586"/>
                  <a:gd name="connsiteY1" fmla="*/ 0 h 131467"/>
                  <a:gd name="connsiteX2" fmla="*/ 0 w 131586"/>
                  <a:gd name="connsiteY2" fmla="*/ 65734 h 131467"/>
                  <a:gd name="connsiteX3" fmla="*/ 65853 w 131586"/>
                  <a:gd name="connsiteY3" fmla="*/ 131468 h 131467"/>
                  <a:gd name="connsiteX4" fmla="*/ 131587 w 131586"/>
                  <a:gd name="connsiteY4" fmla="*/ 65734 h 1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7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3" y="131468"/>
                      <a:pt x="65853" y="131468"/>
                    </a:cubicBezTo>
                    <a:cubicBezTo>
                      <a:pt x="102292" y="131468"/>
                      <a:pt x="131587" y="102173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7854B59-5824-4E9E-934B-A0B25C0E3B58}"/>
                  </a:ext>
                </a:extLst>
              </p:cNvPr>
              <p:cNvSpPr/>
              <p:nvPr/>
            </p:nvSpPr>
            <p:spPr>
              <a:xfrm>
                <a:off x="1780345" y="4403242"/>
                <a:ext cx="131586" cy="131468"/>
              </a:xfrm>
              <a:custGeom>
                <a:avLst/>
                <a:gdLst>
                  <a:gd name="connsiteX0" fmla="*/ 131587 w 131586"/>
                  <a:gd name="connsiteY0" fmla="*/ 65734 h 131468"/>
                  <a:gd name="connsiteX1" fmla="*/ 65853 w 131586"/>
                  <a:gd name="connsiteY1" fmla="*/ 0 h 131468"/>
                  <a:gd name="connsiteX2" fmla="*/ 0 w 131586"/>
                  <a:gd name="connsiteY2" fmla="*/ 65734 h 131468"/>
                  <a:gd name="connsiteX3" fmla="*/ 65853 w 131586"/>
                  <a:gd name="connsiteY3" fmla="*/ 131468 h 131468"/>
                  <a:gd name="connsiteX4" fmla="*/ 131587 w 131586"/>
                  <a:gd name="connsiteY4" fmla="*/ 65734 h 1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8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4" y="131468"/>
                      <a:pt x="65853" y="131468"/>
                    </a:cubicBezTo>
                    <a:cubicBezTo>
                      <a:pt x="102173" y="131587"/>
                      <a:pt x="131587" y="102173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131930B-09D0-47B0-871F-10869D45B45D}"/>
                  </a:ext>
                </a:extLst>
              </p:cNvPr>
              <p:cNvSpPr/>
              <p:nvPr/>
            </p:nvSpPr>
            <p:spPr>
              <a:xfrm>
                <a:off x="2380523" y="3998003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29E9FE-E008-4191-958F-434D82BF5833}"/>
                  </a:ext>
                </a:extLst>
              </p:cNvPr>
              <p:cNvSpPr/>
              <p:nvPr/>
            </p:nvSpPr>
            <p:spPr>
              <a:xfrm>
                <a:off x="2096391" y="3994192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43ACD49-D878-4357-A191-73503E9C92D0}"/>
                  </a:ext>
                </a:extLst>
              </p:cNvPr>
              <p:cNvSpPr/>
              <p:nvPr/>
            </p:nvSpPr>
            <p:spPr>
              <a:xfrm>
                <a:off x="2665369" y="4002409"/>
                <a:ext cx="43822" cy="43822"/>
              </a:xfrm>
              <a:custGeom>
                <a:avLst/>
                <a:gdLst>
                  <a:gd name="connsiteX0" fmla="*/ 43822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2 h 43822"/>
                  <a:gd name="connsiteX4" fmla="*/ 43822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2" y="21911"/>
                    </a:moveTo>
                    <a:cubicBezTo>
                      <a:pt x="43822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2"/>
                      <a:pt x="21911" y="43822"/>
                    </a:cubicBezTo>
                    <a:cubicBezTo>
                      <a:pt x="34058" y="43822"/>
                      <a:pt x="43822" y="34058"/>
                      <a:pt x="43822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B1F6BDC-2583-4BE4-87BC-E94409816759}"/>
                  </a:ext>
                </a:extLst>
              </p:cNvPr>
              <p:cNvSpPr/>
              <p:nvPr/>
            </p:nvSpPr>
            <p:spPr>
              <a:xfrm>
                <a:off x="2236552" y="4216520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644080-5DBD-4165-8B10-BEE6B482CA2E}"/>
                  </a:ext>
                </a:extLst>
              </p:cNvPr>
              <p:cNvSpPr/>
              <p:nvPr/>
            </p:nvSpPr>
            <p:spPr>
              <a:xfrm>
                <a:off x="1942536" y="4202826"/>
                <a:ext cx="87645" cy="87645"/>
              </a:xfrm>
              <a:custGeom>
                <a:avLst/>
                <a:gdLst>
                  <a:gd name="connsiteX0" fmla="*/ 87645 w 87645"/>
                  <a:gd name="connsiteY0" fmla="*/ 43823 h 87645"/>
                  <a:gd name="connsiteX1" fmla="*/ 43823 w 87645"/>
                  <a:gd name="connsiteY1" fmla="*/ 0 h 87645"/>
                  <a:gd name="connsiteX2" fmla="*/ 0 w 87645"/>
                  <a:gd name="connsiteY2" fmla="*/ 43823 h 87645"/>
                  <a:gd name="connsiteX3" fmla="*/ 43823 w 87645"/>
                  <a:gd name="connsiteY3" fmla="*/ 87645 h 87645"/>
                  <a:gd name="connsiteX4" fmla="*/ 87645 w 87645"/>
                  <a:gd name="connsiteY4" fmla="*/ 43823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3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3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764"/>
                      <a:pt x="87645" y="68115"/>
                      <a:pt x="87645" y="43823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15D04B1-E3C1-486E-B8DA-C0D57DCA0F13}"/>
                  </a:ext>
                </a:extLst>
              </p:cNvPr>
              <p:cNvSpPr/>
              <p:nvPr/>
            </p:nvSpPr>
            <p:spPr>
              <a:xfrm>
                <a:off x="1920506" y="4625689"/>
                <a:ext cx="131586" cy="131467"/>
              </a:xfrm>
              <a:custGeom>
                <a:avLst/>
                <a:gdLst>
                  <a:gd name="connsiteX0" fmla="*/ 131587 w 131586"/>
                  <a:gd name="connsiteY0" fmla="*/ 65734 h 131467"/>
                  <a:gd name="connsiteX1" fmla="*/ 65853 w 131586"/>
                  <a:gd name="connsiteY1" fmla="*/ 0 h 131467"/>
                  <a:gd name="connsiteX2" fmla="*/ 0 w 131586"/>
                  <a:gd name="connsiteY2" fmla="*/ 65734 h 131467"/>
                  <a:gd name="connsiteX3" fmla="*/ 65853 w 131586"/>
                  <a:gd name="connsiteY3" fmla="*/ 131467 h 131467"/>
                  <a:gd name="connsiteX4" fmla="*/ 131587 w 131586"/>
                  <a:gd name="connsiteY4" fmla="*/ 65734 h 1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7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4" y="131467"/>
                      <a:pt x="65853" y="131467"/>
                    </a:cubicBezTo>
                    <a:cubicBezTo>
                      <a:pt x="102173" y="13146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89B7943-2451-4637-ABAB-4A4C4A4C3C7D}"/>
                  </a:ext>
                </a:extLst>
              </p:cNvPr>
              <p:cNvSpPr/>
              <p:nvPr/>
            </p:nvSpPr>
            <p:spPr>
              <a:xfrm>
                <a:off x="2520803" y="4220331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C1C38E1-D9CA-423D-AB9C-36306293C717}"/>
                  </a:ext>
                </a:extLst>
              </p:cNvPr>
              <p:cNvSpPr/>
              <p:nvPr/>
            </p:nvSpPr>
            <p:spPr>
              <a:xfrm>
                <a:off x="2376832" y="4438848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FCA0D3F-AB18-4C86-B810-786554859E44}"/>
                  </a:ext>
                </a:extLst>
              </p:cNvPr>
              <p:cNvSpPr/>
              <p:nvPr/>
            </p:nvSpPr>
            <p:spPr>
              <a:xfrm>
                <a:off x="2082697" y="4425154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764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C94A038-9D63-4B0D-B321-F5F69082B4EC}"/>
                  </a:ext>
                </a:extLst>
              </p:cNvPr>
              <p:cNvSpPr/>
              <p:nvPr/>
            </p:nvSpPr>
            <p:spPr>
              <a:xfrm>
                <a:off x="2660963" y="4442659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965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7BC9073-8536-4EE7-9ADE-6FE0C1F07934}"/>
                  </a:ext>
                </a:extLst>
              </p:cNvPr>
              <p:cNvSpPr/>
              <p:nvPr/>
            </p:nvSpPr>
            <p:spPr>
              <a:xfrm>
                <a:off x="2222857" y="4647600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8115" y="87645"/>
                      <a:pt x="87645" y="67996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3BF740C-0D60-4076-B16B-FC3C4F89BBDD}"/>
                  </a:ext>
                </a:extLst>
              </p:cNvPr>
              <p:cNvSpPr/>
              <p:nvPr/>
            </p:nvSpPr>
            <p:spPr>
              <a:xfrm>
                <a:off x="2516992" y="4661295"/>
                <a:ext cx="60256" cy="60256"/>
              </a:xfrm>
              <a:custGeom>
                <a:avLst/>
                <a:gdLst>
                  <a:gd name="connsiteX0" fmla="*/ 60256 w 60256"/>
                  <a:gd name="connsiteY0" fmla="*/ 30128 h 60256"/>
                  <a:gd name="connsiteX1" fmla="*/ 30128 w 60256"/>
                  <a:gd name="connsiteY1" fmla="*/ 0 h 60256"/>
                  <a:gd name="connsiteX2" fmla="*/ 0 w 60256"/>
                  <a:gd name="connsiteY2" fmla="*/ 30128 h 60256"/>
                  <a:gd name="connsiteX3" fmla="*/ 30128 w 60256"/>
                  <a:gd name="connsiteY3" fmla="*/ 60256 h 60256"/>
                  <a:gd name="connsiteX4" fmla="*/ 60256 w 60256"/>
                  <a:gd name="connsiteY4" fmla="*/ 30128 h 6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6" h="60256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CB782E-993C-4F9E-A9D2-0E47D372EC26}"/>
                  </a:ext>
                </a:extLst>
              </p:cNvPr>
              <p:cNvSpPr/>
              <p:nvPr/>
            </p:nvSpPr>
            <p:spPr>
              <a:xfrm>
                <a:off x="2363137" y="4869928"/>
                <a:ext cx="87645" cy="87645"/>
              </a:xfrm>
              <a:custGeom>
                <a:avLst/>
                <a:gdLst>
                  <a:gd name="connsiteX0" fmla="*/ 87645 w 87645"/>
                  <a:gd name="connsiteY0" fmla="*/ 43823 h 87645"/>
                  <a:gd name="connsiteX1" fmla="*/ 43823 w 87645"/>
                  <a:gd name="connsiteY1" fmla="*/ 0 h 87645"/>
                  <a:gd name="connsiteX2" fmla="*/ 0 w 87645"/>
                  <a:gd name="connsiteY2" fmla="*/ 43823 h 87645"/>
                  <a:gd name="connsiteX3" fmla="*/ 43823 w 87645"/>
                  <a:gd name="connsiteY3" fmla="*/ 87645 h 87645"/>
                  <a:gd name="connsiteX4" fmla="*/ 87645 w 87645"/>
                  <a:gd name="connsiteY4" fmla="*/ 43823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3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3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7996"/>
                      <a:pt x="87645" y="43823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4A23C94-228B-4E90-A8E6-E0D802778D4A}"/>
                  </a:ext>
                </a:extLst>
              </p:cNvPr>
              <p:cNvSpPr/>
              <p:nvPr/>
            </p:nvSpPr>
            <p:spPr>
              <a:xfrm>
                <a:off x="2060666" y="4848017"/>
                <a:ext cx="131586" cy="131467"/>
              </a:xfrm>
              <a:custGeom>
                <a:avLst/>
                <a:gdLst>
                  <a:gd name="connsiteX0" fmla="*/ 131587 w 131586"/>
                  <a:gd name="connsiteY0" fmla="*/ 65734 h 131467"/>
                  <a:gd name="connsiteX1" fmla="*/ 65853 w 131586"/>
                  <a:gd name="connsiteY1" fmla="*/ 0 h 131467"/>
                  <a:gd name="connsiteX2" fmla="*/ 0 w 131586"/>
                  <a:gd name="connsiteY2" fmla="*/ 65734 h 131467"/>
                  <a:gd name="connsiteX3" fmla="*/ 65853 w 131586"/>
                  <a:gd name="connsiteY3" fmla="*/ 131467 h 131467"/>
                  <a:gd name="connsiteX4" fmla="*/ 131587 w 131586"/>
                  <a:gd name="connsiteY4" fmla="*/ 65734 h 1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7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4" y="131467"/>
                      <a:pt x="65853" y="131467"/>
                    </a:cubicBezTo>
                    <a:cubicBezTo>
                      <a:pt x="102173" y="13146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B00317E-D97B-45E2-8F85-3575D91C5C5D}"/>
                  </a:ext>
                </a:extLst>
              </p:cNvPr>
              <p:cNvSpPr/>
              <p:nvPr/>
            </p:nvSpPr>
            <p:spPr>
              <a:xfrm>
                <a:off x="2657153" y="4883623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AC1ECAD-6A68-4FE6-BE2A-AD8E3D8432CE}"/>
                  </a:ext>
                </a:extLst>
              </p:cNvPr>
              <p:cNvSpPr/>
              <p:nvPr/>
            </p:nvSpPr>
            <p:spPr>
              <a:xfrm>
                <a:off x="698357" y="3998003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7EF7242-39F5-43A7-BD98-A3CB3C710B16}"/>
                  </a:ext>
                </a:extLst>
              </p:cNvPr>
              <p:cNvSpPr/>
              <p:nvPr/>
            </p:nvSpPr>
            <p:spPr>
              <a:xfrm>
                <a:off x="974868" y="3994192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D365C82-0AA0-4DEC-BCDB-7ABE7E2989C0}"/>
                  </a:ext>
                </a:extLst>
              </p:cNvPr>
              <p:cNvSpPr/>
              <p:nvPr/>
            </p:nvSpPr>
            <p:spPr>
              <a:xfrm>
                <a:off x="834707" y="4216520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7D55657-5E06-44D2-B519-49E32B0A5BE0}"/>
                  </a:ext>
                </a:extLst>
              </p:cNvPr>
              <p:cNvSpPr/>
              <p:nvPr/>
            </p:nvSpPr>
            <p:spPr>
              <a:xfrm>
                <a:off x="694547" y="4438848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D1DE7A8-93A8-4BC6-B989-65C997334742}"/>
                  </a:ext>
                </a:extLst>
              </p:cNvPr>
              <p:cNvSpPr/>
              <p:nvPr/>
            </p:nvSpPr>
            <p:spPr>
              <a:xfrm>
                <a:off x="961174" y="4425154"/>
                <a:ext cx="87645" cy="87644"/>
              </a:xfrm>
              <a:custGeom>
                <a:avLst/>
                <a:gdLst>
                  <a:gd name="connsiteX0" fmla="*/ 87645 w 87645"/>
                  <a:gd name="connsiteY0" fmla="*/ 43822 h 87644"/>
                  <a:gd name="connsiteX1" fmla="*/ 43823 w 87645"/>
                  <a:gd name="connsiteY1" fmla="*/ 0 h 87644"/>
                  <a:gd name="connsiteX2" fmla="*/ 0 w 87645"/>
                  <a:gd name="connsiteY2" fmla="*/ 43822 h 87644"/>
                  <a:gd name="connsiteX3" fmla="*/ 43823 w 87645"/>
                  <a:gd name="connsiteY3" fmla="*/ 87645 h 87644"/>
                  <a:gd name="connsiteX4" fmla="*/ 87645 w 87645"/>
                  <a:gd name="connsiteY4" fmla="*/ 43822 h 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4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458B88A-681B-4392-BE8B-D9802DC8F46E}"/>
                  </a:ext>
                </a:extLst>
              </p:cNvPr>
              <p:cNvSpPr/>
              <p:nvPr/>
            </p:nvSpPr>
            <p:spPr>
              <a:xfrm>
                <a:off x="1521935" y="5314584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764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1A5427-9B35-48A8-AAE1-FEFAAFDD1B75}"/>
                  </a:ext>
                </a:extLst>
              </p:cNvPr>
              <p:cNvSpPr/>
              <p:nvPr/>
            </p:nvSpPr>
            <p:spPr>
              <a:xfrm>
                <a:off x="1241614" y="5314584"/>
                <a:ext cx="87645" cy="87644"/>
              </a:xfrm>
              <a:custGeom>
                <a:avLst/>
                <a:gdLst>
                  <a:gd name="connsiteX0" fmla="*/ 87645 w 87645"/>
                  <a:gd name="connsiteY0" fmla="*/ 43822 h 87644"/>
                  <a:gd name="connsiteX1" fmla="*/ 43823 w 87645"/>
                  <a:gd name="connsiteY1" fmla="*/ 0 h 87644"/>
                  <a:gd name="connsiteX2" fmla="*/ 0 w 87645"/>
                  <a:gd name="connsiteY2" fmla="*/ 43822 h 87644"/>
                  <a:gd name="connsiteX3" fmla="*/ 43823 w 87645"/>
                  <a:gd name="connsiteY3" fmla="*/ 87645 h 87644"/>
                  <a:gd name="connsiteX4" fmla="*/ 87645 w 87645"/>
                  <a:gd name="connsiteY4" fmla="*/ 43822 h 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4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9BD1A76-83E6-4C92-993C-8E1498776545}"/>
                  </a:ext>
                </a:extLst>
              </p:cNvPr>
              <p:cNvSpPr/>
              <p:nvPr/>
            </p:nvSpPr>
            <p:spPr>
              <a:xfrm>
                <a:off x="1802375" y="5314584"/>
                <a:ext cx="87645" cy="87644"/>
              </a:xfrm>
              <a:custGeom>
                <a:avLst/>
                <a:gdLst>
                  <a:gd name="connsiteX0" fmla="*/ 87645 w 87645"/>
                  <a:gd name="connsiteY0" fmla="*/ 43822 h 87644"/>
                  <a:gd name="connsiteX1" fmla="*/ 43823 w 87645"/>
                  <a:gd name="connsiteY1" fmla="*/ 0 h 87644"/>
                  <a:gd name="connsiteX2" fmla="*/ 0 w 87645"/>
                  <a:gd name="connsiteY2" fmla="*/ 43822 h 87644"/>
                  <a:gd name="connsiteX3" fmla="*/ 43823 w 87645"/>
                  <a:gd name="connsiteY3" fmla="*/ 87645 h 87644"/>
                  <a:gd name="connsiteX4" fmla="*/ 87645 w 87645"/>
                  <a:gd name="connsiteY4" fmla="*/ 43822 h 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4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14093D0-C6BA-40D7-85BB-0734C65FCBE9}"/>
                  </a:ext>
                </a:extLst>
              </p:cNvPr>
              <p:cNvSpPr/>
              <p:nvPr/>
            </p:nvSpPr>
            <p:spPr>
              <a:xfrm>
                <a:off x="1359744" y="5070345"/>
                <a:ext cx="131586" cy="131467"/>
              </a:xfrm>
              <a:custGeom>
                <a:avLst/>
                <a:gdLst>
                  <a:gd name="connsiteX0" fmla="*/ 131587 w 131586"/>
                  <a:gd name="connsiteY0" fmla="*/ 65734 h 131467"/>
                  <a:gd name="connsiteX1" fmla="*/ 65853 w 131586"/>
                  <a:gd name="connsiteY1" fmla="*/ 0 h 131467"/>
                  <a:gd name="connsiteX2" fmla="*/ 0 w 131586"/>
                  <a:gd name="connsiteY2" fmla="*/ 65734 h 131467"/>
                  <a:gd name="connsiteX3" fmla="*/ 65853 w 131586"/>
                  <a:gd name="connsiteY3" fmla="*/ 131468 h 131467"/>
                  <a:gd name="connsiteX4" fmla="*/ 131587 w 131586"/>
                  <a:gd name="connsiteY4" fmla="*/ 65734 h 1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7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3" y="131468"/>
                      <a:pt x="65853" y="131468"/>
                    </a:cubicBezTo>
                    <a:cubicBezTo>
                      <a:pt x="102292" y="131468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6D7805-8335-40DC-B4DF-2322DC9D41B0}"/>
                  </a:ext>
                </a:extLst>
              </p:cNvPr>
              <p:cNvSpPr/>
              <p:nvPr/>
            </p:nvSpPr>
            <p:spPr>
              <a:xfrm>
                <a:off x="1640184" y="5070345"/>
                <a:ext cx="131586" cy="131468"/>
              </a:xfrm>
              <a:custGeom>
                <a:avLst/>
                <a:gdLst>
                  <a:gd name="connsiteX0" fmla="*/ 131587 w 131586"/>
                  <a:gd name="connsiteY0" fmla="*/ 65734 h 131468"/>
                  <a:gd name="connsiteX1" fmla="*/ 65853 w 131586"/>
                  <a:gd name="connsiteY1" fmla="*/ 0 h 131468"/>
                  <a:gd name="connsiteX2" fmla="*/ 0 w 131586"/>
                  <a:gd name="connsiteY2" fmla="*/ 65734 h 131468"/>
                  <a:gd name="connsiteX3" fmla="*/ 65853 w 131586"/>
                  <a:gd name="connsiteY3" fmla="*/ 131468 h 131468"/>
                  <a:gd name="connsiteX4" fmla="*/ 131587 w 131586"/>
                  <a:gd name="connsiteY4" fmla="*/ 65734 h 1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8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4" y="131468"/>
                      <a:pt x="65853" y="131468"/>
                    </a:cubicBezTo>
                    <a:cubicBezTo>
                      <a:pt x="102054" y="13158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E04F1A3-27F1-4F68-B13A-1CC11B6D3D17}"/>
                  </a:ext>
                </a:extLst>
              </p:cNvPr>
              <p:cNvSpPr/>
              <p:nvPr/>
            </p:nvSpPr>
            <p:spPr>
              <a:xfrm>
                <a:off x="1079423" y="5070345"/>
                <a:ext cx="131586" cy="131468"/>
              </a:xfrm>
              <a:custGeom>
                <a:avLst/>
                <a:gdLst>
                  <a:gd name="connsiteX0" fmla="*/ 131587 w 131586"/>
                  <a:gd name="connsiteY0" fmla="*/ 65734 h 131468"/>
                  <a:gd name="connsiteX1" fmla="*/ 65853 w 131586"/>
                  <a:gd name="connsiteY1" fmla="*/ 0 h 131468"/>
                  <a:gd name="connsiteX2" fmla="*/ 0 w 131586"/>
                  <a:gd name="connsiteY2" fmla="*/ 65734 h 131468"/>
                  <a:gd name="connsiteX3" fmla="*/ 65853 w 131586"/>
                  <a:gd name="connsiteY3" fmla="*/ 131468 h 131468"/>
                  <a:gd name="connsiteX4" fmla="*/ 131587 w 131586"/>
                  <a:gd name="connsiteY4" fmla="*/ 65734 h 1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8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3" y="131468"/>
                      <a:pt x="65853" y="131468"/>
                    </a:cubicBezTo>
                    <a:cubicBezTo>
                      <a:pt x="102173" y="13158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6277C2B-EE1A-4700-8EAD-37D5AC726CB5}"/>
                  </a:ext>
                </a:extLst>
              </p:cNvPr>
              <p:cNvSpPr/>
              <p:nvPr/>
            </p:nvSpPr>
            <p:spPr>
              <a:xfrm>
                <a:off x="2376832" y="5328279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488570D-A59E-4715-94D7-CCADC05EB380}"/>
                  </a:ext>
                </a:extLst>
              </p:cNvPr>
              <p:cNvSpPr/>
              <p:nvPr/>
            </p:nvSpPr>
            <p:spPr>
              <a:xfrm>
                <a:off x="2082697" y="5314584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764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B48085A-2DF3-4120-A522-E7C7747146BC}"/>
                  </a:ext>
                </a:extLst>
              </p:cNvPr>
              <p:cNvSpPr/>
              <p:nvPr/>
            </p:nvSpPr>
            <p:spPr>
              <a:xfrm>
                <a:off x="2660963" y="5332089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4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5"/>
                      <a:pt x="11789" y="52634"/>
                      <a:pt x="26317" y="52634"/>
                    </a:cubicBezTo>
                    <a:cubicBezTo>
                      <a:pt x="40845" y="52634"/>
                      <a:pt x="52635" y="40845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C85E4E1-3BE3-467D-9061-23663E3BA981}"/>
                  </a:ext>
                </a:extLst>
              </p:cNvPr>
              <p:cNvSpPr/>
              <p:nvPr/>
            </p:nvSpPr>
            <p:spPr>
              <a:xfrm>
                <a:off x="2959385" y="4005624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8937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CD0C782-5BFC-4707-B16A-806BD48C1475}"/>
                  </a:ext>
                </a:extLst>
              </p:cNvPr>
              <p:cNvSpPr/>
              <p:nvPr/>
            </p:nvSpPr>
            <p:spPr>
              <a:xfrm>
                <a:off x="2956170" y="4447065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2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2"/>
                      <a:pt x="21911" y="43822"/>
                    </a:cubicBezTo>
                    <a:cubicBezTo>
                      <a:pt x="34058" y="4382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27996A-C424-4DD4-A5FA-52E82CE7E1A8}"/>
                  </a:ext>
                </a:extLst>
              </p:cNvPr>
              <p:cNvSpPr/>
              <p:nvPr/>
            </p:nvSpPr>
            <p:spPr>
              <a:xfrm>
                <a:off x="2951764" y="4887433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F551E88-D0E8-4FB2-8922-EB73A4A05DDE}"/>
                  </a:ext>
                </a:extLst>
              </p:cNvPr>
              <p:cNvSpPr/>
              <p:nvPr/>
            </p:nvSpPr>
            <p:spPr>
              <a:xfrm>
                <a:off x="2956170" y="5336495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2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2"/>
                      <a:pt x="21911" y="43822"/>
                    </a:cubicBezTo>
                    <a:cubicBezTo>
                      <a:pt x="34058" y="4382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E26C4E2-8536-4EDB-8E60-A35C1EE632F2}"/>
                  </a:ext>
                </a:extLst>
              </p:cNvPr>
              <p:cNvSpPr/>
              <p:nvPr/>
            </p:nvSpPr>
            <p:spPr>
              <a:xfrm>
                <a:off x="2222857" y="5092256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8115" y="87645"/>
                      <a:pt x="87645" y="67996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E20AF1C-5DFC-49A8-8C63-6574F16B1E2A}"/>
                  </a:ext>
                </a:extLst>
              </p:cNvPr>
              <p:cNvSpPr/>
              <p:nvPr/>
            </p:nvSpPr>
            <p:spPr>
              <a:xfrm>
                <a:off x="2516992" y="5105951"/>
                <a:ext cx="60256" cy="60255"/>
              </a:xfrm>
              <a:custGeom>
                <a:avLst/>
                <a:gdLst>
                  <a:gd name="connsiteX0" fmla="*/ 60256 w 60256"/>
                  <a:gd name="connsiteY0" fmla="*/ 30128 h 60255"/>
                  <a:gd name="connsiteX1" fmla="*/ 30128 w 60256"/>
                  <a:gd name="connsiteY1" fmla="*/ 0 h 60255"/>
                  <a:gd name="connsiteX2" fmla="*/ 0 w 60256"/>
                  <a:gd name="connsiteY2" fmla="*/ 30128 h 60255"/>
                  <a:gd name="connsiteX3" fmla="*/ 30128 w 60256"/>
                  <a:gd name="connsiteY3" fmla="*/ 60256 h 60255"/>
                  <a:gd name="connsiteX4" fmla="*/ 60256 w 60256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6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BFE21D0-2E9E-41A3-AACA-7159B0AB32DD}"/>
                  </a:ext>
                </a:extLst>
              </p:cNvPr>
              <p:cNvSpPr/>
              <p:nvPr/>
            </p:nvSpPr>
            <p:spPr>
              <a:xfrm>
                <a:off x="1920506" y="5070345"/>
                <a:ext cx="131586" cy="131468"/>
              </a:xfrm>
              <a:custGeom>
                <a:avLst/>
                <a:gdLst>
                  <a:gd name="connsiteX0" fmla="*/ 131587 w 131586"/>
                  <a:gd name="connsiteY0" fmla="*/ 65734 h 131468"/>
                  <a:gd name="connsiteX1" fmla="*/ 65853 w 131586"/>
                  <a:gd name="connsiteY1" fmla="*/ 0 h 131468"/>
                  <a:gd name="connsiteX2" fmla="*/ 0 w 131586"/>
                  <a:gd name="connsiteY2" fmla="*/ 65734 h 131468"/>
                  <a:gd name="connsiteX3" fmla="*/ 65853 w 131586"/>
                  <a:gd name="connsiteY3" fmla="*/ 131468 h 131468"/>
                  <a:gd name="connsiteX4" fmla="*/ 131587 w 131586"/>
                  <a:gd name="connsiteY4" fmla="*/ 65734 h 1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86" h="131468">
                    <a:moveTo>
                      <a:pt x="131587" y="65734"/>
                    </a:moveTo>
                    <a:cubicBezTo>
                      <a:pt x="131587" y="29413"/>
                      <a:pt x="102173" y="0"/>
                      <a:pt x="65853" y="0"/>
                    </a:cubicBezTo>
                    <a:cubicBezTo>
                      <a:pt x="29533" y="0"/>
                      <a:pt x="0" y="29413"/>
                      <a:pt x="0" y="65734"/>
                    </a:cubicBezTo>
                    <a:cubicBezTo>
                      <a:pt x="0" y="102054"/>
                      <a:pt x="29414" y="131468"/>
                      <a:pt x="65853" y="131468"/>
                    </a:cubicBezTo>
                    <a:cubicBezTo>
                      <a:pt x="102173" y="131587"/>
                      <a:pt x="131587" y="102054"/>
                      <a:pt x="131587" y="65734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F9030C9-90DD-4F1A-BC19-AF9A0B80C912}"/>
                  </a:ext>
                </a:extLst>
              </p:cNvPr>
              <p:cNvSpPr/>
              <p:nvPr/>
            </p:nvSpPr>
            <p:spPr>
              <a:xfrm>
                <a:off x="694547" y="5328279"/>
                <a:ext cx="60255" cy="60255"/>
              </a:xfrm>
              <a:custGeom>
                <a:avLst/>
                <a:gdLst>
                  <a:gd name="connsiteX0" fmla="*/ 60256 w 60255"/>
                  <a:gd name="connsiteY0" fmla="*/ 30128 h 60255"/>
                  <a:gd name="connsiteX1" fmla="*/ 30128 w 60255"/>
                  <a:gd name="connsiteY1" fmla="*/ 0 h 60255"/>
                  <a:gd name="connsiteX2" fmla="*/ 0 w 60255"/>
                  <a:gd name="connsiteY2" fmla="*/ 30128 h 60255"/>
                  <a:gd name="connsiteX3" fmla="*/ 30128 w 60255"/>
                  <a:gd name="connsiteY3" fmla="*/ 60256 h 60255"/>
                  <a:gd name="connsiteX4" fmla="*/ 60256 w 60255"/>
                  <a:gd name="connsiteY4" fmla="*/ 30128 h 6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5" h="60255">
                    <a:moveTo>
                      <a:pt x="60256" y="30128"/>
                    </a:moveTo>
                    <a:cubicBezTo>
                      <a:pt x="60256" y="13456"/>
                      <a:pt x="46800" y="0"/>
                      <a:pt x="30128" y="0"/>
                    </a:cubicBezTo>
                    <a:cubicBezTo>
                      <a:pt x="13456" y="0"/>
                      <a:pt x="0" y="13456"/>
                      <a:pt x="0" y="30128"/>
                    </a:cubicBezTo>
                    <a:cubicBezTo>
                      <a:pt x="0" y="46800"/>
                      <a:pt x="13456" y="60256"/>
                      <a:pt x="30128" y="60256"/>
                    </a:cubicBezTo>
                    <a:cubicBezTo>
                      <a:pt x="46800" y="60256"/>
                      <a:pt x="60256" y="46800"/>
                      <a:pt x="60256" y="3012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9AC5786-5F31-4F22-A359-4B3013EDD020}"/>
                  </a:ext>
                </a:extLst>
              </p:cNvPr>
              <p:cNvSpPr/>
              <p:nvPr/>
            </p:nvSpPr>
            <p:spPr>
              <a:xfrm>
                <a:off x="961174" y="5314584"/>
                <a:ext cx="87645" cy="87644"/>
              </a:xfrm>
              <a:custGeom>
                <a:avLst/>
                <a:gdLst>
                  <a:gd name="connsiteX0" fmla="*/ 87645 w 87645"/>
                  <a:gd name="connsiteY0" fmla="*/ 43822 h 87644"/>
                  <a:gd name="connsiteX1" fmla="*/ 43823 w 87645"/>
                  <a:gd name="connsiteY1" fmla="*/ 0 h 87644"/>
                  <a:gd name="connsiteX2" fmla="*/ 0 w 87645"/>
                  <a:gd name="connsiteY2" fmla="*/ 43822 h 87644"/>
                  <a:gd name="connsiteX3" fmla="*/ 43823 w 87645"/>
                  <a:gd name="connsiteY3" fmla="*/ 87645 h 87644"/>
                  <a:gd name="connsiteX4" fmla="*/ 87645 w 87645"/>
                  <a:gd name="connsiteY4" fmla="*/ 43822 h 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4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8115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7DACC8F-00FA-471E-AD3E-6DE6CA793CC8}"/>
                  </a:ext>
                </a:extLst>
              </p:cNvPr>
              <p:cNvSpPr/>
              <p:nvPr/>
            </p:nvSpPr>
            <p:spPr>
              <a:xfrm>
                <a:off x="821013" y="5092256"/>
                <a:ext cx="87645" cy="87645"/>
              </a:xfrm>
              <a:custGeom>
                <a:avLst/>
                <a:gdLst>
                  <a:gd name="connsiteX0" fmla="*/ 87645 w 87645"/>
                  <a:gd name="connsiteY0" fmla="*/ 43822 h 87645"/>
                  <a:gd name="connsiteX1" fmla="*/ 43823 w 87645"/>
                  <a:gd name="connsiteY1" fmla="*/ 0 h 87645"/>
                  <a:gd name="connsiteX2" fmla="*/ 0 w 87645"/>
                  <a:gd name="connsiteY2" fmla="*/ 43822 h 87645"/>
                  <a:gd name="connsiteX3" fmla="*/ 43823 w 87645"/>
                  <a:gd name="connsiteY3" fmla="*/ 87645 h 87645"/>
                  <a:gd name="connsiteX4" fmla="*/ 87645 w 87645"/>
                  <a:gd name="connsiteY4" fmla="*/ 43822 h 8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5" h="87645">
                    <a:moveTo>
                      <a:pt x="87645" y="43822"/>
                    </a:moveTo>
                    <a:cubicBezTo>
                      <a:pt x="87645" y="19649"/>
                      <a:pt x="67996" y="0"/>
                      <a:pt x="43823" y="0"/>
                    </a:cubicBezTo>
                    <a:cubicBezTo>
                      <a:pt x="19649" y="0"/>
                      <a:pt x="0" y="19649"/>
                      <a:pt x="0" y="43822"/>
                    </a:cubicBezTo>
                    <a:cubicBezTo>
                      <a:pt x="0" y="67996"/>
                      <a:pt x="19649" y="87645"/>
                      <a:pt x="43823" y="87645"/>
                    </a:cubicBezTo>
                    <a:cubicBezTo>
                      <a:pt x="67996" y="87645"/>
                      <a:pt x="87645" y="67996"/>
                      <a:pt x="87645" y="4382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DA92F54-FF18-4F0C-ACAC-818E82B39DD2}"/>
                  </a:ext>
                </a:extLst>
              </p:cNvPr>
              <p:cNvSpPr/>
              <p:nvPr/>
            </p:nvSpPr>
            <p:spPr>
              <a:xfrm>
                <a:off x="2810651" y="4224737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2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2"/>
                      <a:pt x="21911" y="43822"/>
                    </a:cubicBezTo>
                    <a:cubicBezTo>
                      <a:pt x="33939" y="4382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8AB78AF-E12E-4476-838D-4826E6F5C180}"/>
                  </a:ext>
                </a:extLst>
              </p:cNvPr>
              <p:cNvSpPr/>
              <p:nvPr/>
            </p:nvSpPr>
            <p:spPr>
              <a:xfrm>
                <a:off x="2806245" y="4665106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5"/>
                      <a:pt x="11789" y="52635"/>
                      <a:pt x="26317" y="52635"/>
                    </a:cubicBezTo>
                    <a:cubicBezTo>
                      <a:pt x="40845" y="52635"/>
                      <a:pt x="52635" y="40845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9056650-ADA5-4C31-92FB-6858D94455B2}"/>
                  </a:ext>
                </a:extLst>
              </p:cNvPr>
              <p:cNvSpPr/>
              <p:nvPr/>
            </p:nvSpPr>
            <p:spPr>
              <a:xfrm>
                <a:off x="2806245" y="5110238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4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5"/>
                      <a:pt x="11789" y="52634"/>
                      <a:pt x="26317" y="52634"/>
                    </a:cubicBezTo>
                    <a:cubicBezTo>
                      <a:pt x="40845" y="52634"/>
                      <a:pt x="52635" y="40845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465390B-3FFF-4538-9C30-22B78774EBD1}"/>
                  </a:ext>
                </a:extLst>
              </p:cNvPr>
              <p:cNvSpPr/>
              <p:nvPr/>
            </p:nvSpPr>
            <p:spPr>
              <a:xfrm>
                <a:off x="1421191" y="2016820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788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CC1F595-97BE-4D65-B2EB-FD1484B684AC}"/>
                  </a:ext>
                </a:extLst>
              </p:cNvPr>
              <p:cNvSpPr/>
              <p:nvPr/>
            </p:nvSpPr>
            <p:spPr>
              <a:xfrm>
                <a:off x="1140751" y="2016820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1A85ED7-AD14-484C-A82B-330948BA80A4}"/>
                  </a:ext>
                </a:extLst>
              </p:cNvPr>
              <p:cNvSpPr/>
              <p:nvPr/>
            </p:nvSpPr>
            <p:spPr>
              <a:xfrm>
                <a:off x="1701512" y="2016820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2729523-4FAA-46D5-9723-9ADF38F85131}"/>
                  </a:ext>
                </a:extLst>
              </p:cNvPr>
              <p:cNvSpPr/>
              <p:nvPr/>
            </p:nvSpPr>
            <p:spPr>
              <a:xfrm>
                <a:off x="2262274" y="2016820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6CDB0C6-5E20-4BBA-BFE1-6E1155B2716E}"/>
                  </a:ext>
                </a:extLst>
              </p:cNvPr>
              <p:cNvSpPr/>
              <p:nvPr/>
            </p:nvSpPr>
            <p:spPr>
              <a:xfrm>
                <a:off x="1981952" y="2016820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1E42A55-B8A8-4CCD-BBA8-F7A37B3EBCDF}"/>
                  </a:ext>
                </a:extLst>
              </p:cNvPr>
              <p:cNvSpPr/>
              <p:nvPr/>
            </p:nvSpPr>
            <p:spPr>
              <a:xfrm>
                <a:off x="860429" y="2016820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788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AF3A807-51BC-4611-87C2-9FB13666878A}"/>
                  </a:ext>
                </a:extLst>
              </p:cNvPr>
              <p:cNvSpPr/>
              <p:nvPr/>
            </p:nvSpPr>
            <p:spPr>
              <a:xfrm>
                <a:off x="1561352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B36466E-5867-46D2-A57F-E734CE541D86}"/>
                  </a:ext>
                </a:extLst>
              </p:cNvPr>
              <p:cNvSpPr/>
              <p:nvPr/>
            </p:nvSpPr>
            <p:spPr>
              <a:xfrm>
                <a:off x="1280911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4C8CAA5-3860-4C5E-844F-F0498B41290A}"/>
                  </a:ext>
                </a:extLst>
              </p:cNvPr>
              <p:cNvSpPr/>
              <p:nvPr/>
            </p:nvSpPr>
            <p:spPr>
              <a:xfrm>
                <a:off x="1841673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4B84577-FFAB-4372-8DFB-A079A6DA75BB}"/>
                  </a:ext>
                </a:extLst>
              </p:cNvPr>
              <p:cNvSpPr/>
              <p:nvPr/>
            </p:nvSpPr>
            <p:spPr>
              <a:xfrm>
                <a:off x="2402434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0B06ADB-D93F-4E9F-82EE-432CD645DCE6}"/>
                  </a:ext>
                </a:extLst>
              </p:cNvPr>
              <p:cNvSpPr/>
              <p:nvPr/>
            </p:nvSpPr>
            <p:spPr>
              <a:xfrm>
                <a:off x="2122113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788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FFE99F9-07B8-4FD5-B2F6-FDC5586D58B2}"/>
                  </a:ext>
                </a:extLst>
              </p:cNvPr>
              <p:cNvSpPr/>
              <p:nvPr/>
            </p:nvSpPr>
            <p:spPr>
              <a:xfrm>
                <a:off x="2682875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788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473A3B4-9E10-4912-9955-92D45114AF18}"/>
                  </a:ext>
                </a:extLst>
              </p:cNvPr>
              <p:cNvSpPr/>
              <p:nvPr/>
            </p:nvSpPr>
            <p:spPr>
              <a:xfrm>
                <a:off x="720150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2024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76FCB3A-DA77-45BA-8DB4-391FF78DF84F}"/>
                  </a:ext>
                </a:extLst>
              </p:cNvPr>
              <p:cNvSpPr/>
              <p:nvPr/>
            </p:nvSpPr>
            <p:spPr>
              <a:xfrm>
                <a:off x="1000590" y="2239148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277BC86-AFE6-49AA-979D-B9A52821F957}"/>
                  </a:ext>
                </a:extLst>
              </p:cNvPr>
              <p:cNvSpPr/>
              <p:nvPr/>
            </p:nvSpPr>
            <p:spPr>
              <a:xfrm>
                <a:off x="1420238" y="2460523"/>
                <a:ext cx="10717" cy="10717"/>
              </a:xfrm>
              <a:custGeom>
                <a:avLst/>
                <a:gdLst>
                  <a:gd name="connsiteX0" fmla="*/ 10717 w 10717"/>
                  <a:gd name="connsiteY0" fmla="*/ 5359 h 10717"/>
                  <a:gd name="connsiteX1" fmla="*/ 5359 w 10717"/>
                  <a:gd name="connsiteY1" fmla="*/ 0 h 10717"/>
                  <a:gd name="connsiteX2" fmla="*/ 0 w 10717"/>
                  <a:gd name="connsiteY2" fmla="*/ 5359 h 10717"/>
                  <a:gd name="connsiteX3" fmla="*/ 5359 w 10717"/>
                  <a:gd name="connsiteY3" fmla="*/ 10717 h 10717"/>
                  <a:gd name="connsiteX4" fmla="*/ 10717 w 10717"/>
                  <a:gd name="connsiteY4" fmla="*/ 5359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7" h="10717">
                    <a:moveTo>
                      <a:pt x="10717" y="5359"/>
                    </a:moveTo>
                    <a:cubicBezTo>
                      <a:pt x="10717" y="2382"/>
                      <a:pt x="8336" y="0"/>
                      <a:pt x="5359" y="0"/>
                    </a:cubicBezTo>
                    <a:cubicBezTo>
                      <a:pt x="2382" y="0"/>
                      <a:pt x="0" y="2382"/>
                      <a:pt x="0" y="5359"/>
                    </a:cubicBezTo>
                    <a:cubicBezTo>
                      <a:pt x="0" y="8336"/>
                      <a:pt x="2382" y="10717"/>
                      <a:pt x="5359" y="10717"/>
                    </a:cubicBezTo>
                    <a:cubicBezTo>
                      <a:pt x="8336" y="10717"/>
                      <a:pt x="10717" y="8336"/>
                      <a:pt x="10717" y="5359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903CE33-C161-402C-B929-756B428B6322}"/>
                  </a:ext>
                </a:extLst>
              </p:cNvPr>
              <p:cNvSpPr/>
              <p:nvPr/>
            </p:nvSpPr>
            <p:spPr>
              <a:xfrm>
                <a:off x="1140393" y="2461000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DC265DE-77DF-4E0E-BF22-539C34E021B9}"/>
                  </a:ext>
                </a:extLst>
              </p:cNvPr>
              <p:cNvSpPr/>
              <p:nvPr/>
            </p:nvSpPr>
            <p:spPr>
              <a:xfrm>
                <a:off x="1700679" y="2460523"/>
                <a:ext cx="10717" cy="10717"/>
              </a:xfrm>
              <a:custGeom>
                <a:avLst/>
                <a:gdLst>
                  <a:gd name="connsiteX0" fmla="*/ 10717 w 10717"/>
                  <a:gd name="connsiteY0" fmla="*/ 5359 h 10717"/>
                  <a:gd name="connsiteX1" fmla="*/ 5359 w 10717"/>
                  <a:gd name="connsiteY1" fmla="*/ 0 h 10717"/>
                  <a:gd name="connsiteX2" fmla="*/ 0 w 10717"/>
                  <a:gd name="connsiteY2" fmla="*/ 5359 h 10717"/>
                  <a:gd name="connsiteX3" fmla="*/ 5359 w 10717"/>
                  <a:gd name="connsiteY3" fmla="*/ 10717 h 10717"/>
                  <a:gd name="connsiteX4" fmla="*/ 10717 w 10717"/>
                  <a:gd name="connsiteY4" fmla="*/ 5359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7" h="10717">
                    <a:moveTo>
                      <a:pt x="10717" y="5359"/>
                    </a:moveTo>
                    <a:cubicBezTo>
                      <a:pt x="10717" y="2382"/>
                      <a:pt x="8336" y="0"/>
                      <a:pt x="5359" y="0"/>
                    </a:cubicBezTo>
                    <a:cubicBezTo>
                      <a:pt x="2382" y="0"/>
                      <a:pt x="0" y="2382"/>
                      <a:pt x="0" y="5359"/>
                    </a:cubicBezTo>
                    <a:cubicBezTo>
                      <a:pt x="0" y="8336"/>
                      <a:pt x="2382" y="10717"/>
                      <a:pt x="5359" y="10717"/>
                    </a:cubicBezTo>
                    <a:cubicBezTo>
                      <a:pt x="8336" y="10717"/>
                      <a:pt x="10717" y="8336"/>
                      <a:pt x="10717" y="5359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DF15297-1194-4EE3-9219-5C804C8A4BC0}"/>
                  </a:ext>
                </a:extLst>
              </p:cNvPr>
              <p:cNvSpPr/>
              <p:nvPr/>
            </p:nvSpPr>
            <p:spPr>
              <a:xfrm>
                <a:off x="2261797" y="2461000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844E07A-C335-4A12-8BC0-3E6D572E5524}"/>
                  </a:ext>
                </a:extLst>
              </p:cNvPr>
              <p:cNvSpPr/>
              <p:nvPr/>
            </p:nvSpPr>
            <p:spPr>
              <a:xfrm>
                <a:off x="1981476" y="2461000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502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451AC0B-E2EA-4CCD-9CEA-B584B2CDED7B}"/>
                  </a:ext>
                </a:extLst>
              </p:cNvPr>
              <p:cNvSpPr/>
              <p:nvPr/>
            </p:nvSpPr>
            <p:spPr>
              <a:xfrm>
                <a:off x="2542238" y="2461000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502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2A28437-24F7-48CE-8AAB-BFA292D8DA88}"/>
                  </a:ext>
                </a:extLst>
              </p:cNvPr>
              <p:cNvSpPr/>
              <p:nvPr/>
            </p:nvSpPr>
            <p:spPr>
              <a:xfrm>
                <a:off x="859953" y="2461000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4" y="0"/>
                      <a:pt x="0" y="2143"/>
                      <a:pt x="0" y="4882"/>
                    </a:cubicBezTo>
                    <a:cubicBezTo>
                      <a:pt x="0" y="7621"/>
                      <a:pt x="2144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0992DE8-D6FD-4970-8FDC-BB552456CD83}"/>
                  </a:ext>
                </a:extLst>
              </p:cNvPr>
              <p:cNvSpPr/>
              <p:nvPr/>
            </p:nvSpPr>
            <p:spPr>
              <a:xfrm>
                <a:off x="2827680" y="2461952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9A37E44-C7E3-4B65-8C71-18517B5E7CBD}"/>
                  </a:ext>
                </a:extLst>
              </p:cNvPr>
              <p:cNvSpPr/>
              <p:nvPr/>
            </p:nvSpPr>
            <p:spPr>
              <a:xfrm>
                <a:off x="1558851" y="2681303"/>
                <a:ext cx="13813" cy="13813"/>
              </a:xfrm>
              <a:custGeom>
                <a:avLst/>
                <a:gdLst>
                  <a:gd name="connsiteX0" fmla="*/ 13814 w 13813"/>
                  <a:gd name="connsiteY0" fmla="*/ 6907 h 13813"/>
                  <a:gd name="connsiteX1" fmla="*/ 6907 w 13813"/>
                  <a:gd name="connsiteY1" fmla="*/ 0 h 13813"/>
                  <a:gd name="connsiteX2" fmla="*/ 0 w 13813"/>
                  <a:gd name="connsiteY2" fmla="*/ 6907 h 13813"/>
                  <a:gd name="connsiteX3" fmla="*/ 6907 w 13813"/>
                  <a:gd name="connsiteY3" fmla="*/ 13814 h 13813"/>
                  <a:gd name="connsiteX4" fmla="*/ 13814 w 13813"/>
                  <a:gd name="connsiteY4" fmla="*/ 6907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3" h="13813">
                    <a:moveTo>
                      <a:pt x="13814" y="6907"/>
                    </a:moveTo>
                    <a:cubicBezTo>
                      <a:pt x="13814" y="3096"/>
                      <a:pt x="10717" y="0"/>
                      <a:pt x="6907" y="0"/>
                    </a:cubicBezTo>
                    <a:cubicBezTo>
                      <a:pt x="3096" y="0"/>
                      <a:pt x="0" y="3096"/>
                      <a:pt x="0" y="6907"/>
                    </a:cubicBezTo>
                    <a:cubicBezTo>
                      <a:pt x="0" y="10717"/>
                      <a:pt x="3096" y="13814"/>
                      <a:pt x="6907" y="13814"/>
                    </a:cubicBezTo>
                    <a:cubicBezTo>
                      <a:pt x="10717" y="13814"/>
                      <a:pt x="13814" y="10717"/>
                      <a:pt x="13814" y="690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784AB5A-CDA9-416E-8ADA-07C3ACABD5DB}"/>
                  </a:ext>
                </a:extLst>
              </p:cNvPr>
              <p:cNvSpPr/>
              <p:nvPr/>
            </p:nvSpPr>
            <p:spPr>
              <a:xfrm>
                <a:off x="1278410" y="2681303"/>
                <a:ext cx="13932" cy="13813"/>
              </a:xfrm>
              <a:custGeom>
                <a:avLst/>
                <a:gdLst>
                  <a:gd name="connsiteX0" fmla="*/ 13933 w 13932"/>
                  <a:gd name="connsiteY0" fmla="*/ 6907 h 13813"/>
                  <a:gd name="connsiteX1" fmla="*/ 7026 w 13932"/>
                  <a:gd name="connsiteY1" fmla="*/ 0 h 13813"/>
                  <a:gd name="connsiteX2" fmla="*/ 0 w 13932"/>
                  <a:gd name="connsiteY2" fmla="*/ 6907 h 13813"/>
                  <a:gd name="connsiteX3" fmla="*/ 6907 w 13932"/>
                  <a:gd name="connsiteY3" fmla="*/ 13814 h 13813"/>
                  <a:gd name="connsiteX4" fmla="*/ 13933 w 13932"/>
                  <a:gd name="connsiteY4" fmla="*/ 6907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2" h="13813">
                    <a:moveTo>
                      <a:pt x="13933" y="6907"/>
                    </a:moveTo>
                    <a:cubicBezTo>
                      <a:pt x="13933" y="3096"/>
                      <a:pt x="10837" y="0"/>
                      <a:pt x="7026" y="0"/>
                    </a:cubicBezTo>
                    <a:cubicBezTo>
                      <a:pt x="3215" y="0"/>
                      <a:pt x="0" y="3096"/>
                      <a:pt x="0" y="6907"/>
                    </a:cubicBezTo>
                    <a:cubicBezTo>
                      <a:pt x="0" y="10717"/>
                      <a:pt x="3096" y="13814"/>
                      <a:pt x="6907" y="13814"/>
                    </a:cubicBezTo>
                    <a:cubicBezTo>
                      <a:pt x="10717" y="13814"/>
                      <a:pt x="13933" y="10717"/>
                      <a:pt x="13933" y="690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8FC846D-D325-4C46-9A3E-F0CDDAFB07D2}"/>
                  </a:ext>
                </a:extLst>
              </p:cNvPr>
              <p:cNvSpPr/>
              <p:nvPr/>
            </p:nvSpPr>
            <p:spPr>
              <a:xfrm>
                <a:off x="1839291" y="2681303"/>
                <a:ext cx="13813" cy="13813"/>
              </a:xfrm>
              <a:custGeom>
                <a:avLst/>
                <a:gdLst>
                  <a:gd name="connsiteX0" fmla="*/ 13814 w 13813"/>
                  <a:gd name="connsiteY0" fmla="*/ 6907 h 13813"/>
                  <a:gd name="connsiteX1" fmla="*/ 6907 w 13813"/>
                  <a:gd name="connsiteY1" fmla="*/ 0 h 13813"/>
                  <a:gd name="connsiteX2" fmla="*/ 0 w 13813"/>
                  <a:gd name="connsiteY2" fmla="*/ 6907 h 13813"/>
                  <a:gd name="connsiteX3" fmla="*/ 6907 w 13813"/>
                  <a:gd name="connsiteY3" fmla="*/ 13814 h 13813"/>
                  <a:gd name="connsiteX4" fmla="*/ 13814 w 13813"/>
                  <a:gd name="connsiteY4" fmla="*/ 6907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3" h="13813">
                    <a:moveTo>
                      <a:pt x="13814" y="6907"/>
                    </a:moveTo>
                    <a:cubicBezTo>
                      <a:pt x="13814" y="3096"/>
                      <a:pt x="10717" y="0"/>
                      <a:pt x="6907" y="0"/>
                    </a:cubicBezTo>
                    <a:cubicBezTo>
                      <a:pt x="3096" y="0"/>
                      <a:pt x="0" y="3096"/>
                      <a:pt x="0" y="6907"/>
                    </a:cubicBezTo>
                    <a:cubicBezTo>
                      <a:pt x="0" y="10717"/>
                      <a:pt x="3096" y="13814"/>
                      <a:pt x="6907" y="13814"/>
                    </a:cubicBezTo>
                    <a:cubicBezTo>
                      <a:pt x="10717" y="13814"/>
                      <a:pt x="13814" y="10717"/>
                      <a:pt x="13814" y="690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8675DA4-3EE0-41BC-A11E-3399C9860891}"/>
                  </a:ext>
                </a:extLst>
              </p:cNvPr>
              <p:cNvSpPr/>
              <p:nvPr/>
            </p:nvSpPr>
            <p:spPr>
              <a:xfrm>
                <a:off x="2401363" y="2682732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574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F41FB98-1FD8-44B6-9B36-2CD6C14AEF92}"/>
                  </a:ext>
                </a:extLst>
              </p:cNvPr>
              <p:cNvSpPr/>
              <p:nvPr/>
            </p:nvSpPr>
            <p:spPr>
              <a:xfrm>
                <a:off x="2120208" y="2681899"/>
                <a:ext cx="12622" cy="12622"/>
              </a:xfrm>
              <a:custGeom>
                <a:avLst/>
                <a:gdLst>
                  <a:gd name="connsiteX0" fmla="*/ 12623 w 12622"/>
                  <a:gd name="connsiteY0" fmla="*/ 6311 h 12622"/>
                  <a:gd name="connsiteX1" fmla="*/ 6311 w 12622"/>
                  <a:gd name="connsiteY1" fmla="*/ 0 h 12622"/>
                  <a:gd name="connsiteX2" fmla="*/ 0 w 12622"/>
                  <a:gd name="connsiteY2" fmla="*/ 6311 h 12622"/>
                  <a:gd name="connsiteX3" fmla="*/ 6311 w 12622"/>
                  <a:gd name="connsiteY3" fmla="*/ 12623 h 12622"/>
                  <a:gd name="connsiteX4" fmla="*/ 12623 w 12622"/>
                  <a:gd name="connsiteY4" fmla="*/ 6311 h 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2" h="12622">
                    <a:moveTo>
                      <a:pt x="12623" y="6311"/>
                    </a:moveTo>
                    <a:cubicBezTo>
                      <a:pt x="12623" y="2858"/>
                      <a:pt x="9765" y="0"/>
                      <a:pt x="6311" y="0"/>
                    </a:cubicBezTo>
                    <a:cubicBezTo>
                      <a:pt x="2858" y="0"/>
                      <a:pt x="0" y="2858"/>
                      <a:pt x="0" y="6311"/>
                    </a:cubicBezTo>
                    <a:cubicBezTo>
                      <a:pt x="0" y="9765"/>
                      <a:pt x="2858" y="12623"/>
                      <a:pt x="6311" y="12623"/>
                    </a:cubicBezTo>
                    <a:cubicBezTo>
                      <a:pt x="9765" y="12623"/>
                      <a:pt x="12623" y="9884"/>
                      <a:pt x="12623" y="63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30ED56E-B889-420D-A9A1-CB81F7053FBF}"/>
                  </a:ext>
                </a:extLst>
              </p:cNvPr>
              <p:cNvSpPr/>
              <p:nvPr/>
            </p:nvSpPr>
            <p:spPr>
              <a:xfrm>
                <a:off x="2681803" y="2682732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574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E664EDF-55DF-446B-AEE8-D79FBF45A62F}"/>
                  </a:ext>
                </a:extLst>
              </p:cNvPr>
              <p:cNvSpPr/>
              <p:nvPr/>
            </p:nvSpPr>
            <p:spPr>
              <a:xfrm>
                <a:off x="719197" y="2682732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574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F6A6272-077C-46AD-934D-CA7E2A8A298C}"/>
                  </a:ext>
                </a:extLst>
              </p:cNvPr>
              <p:cNvSpPr/>
              <p:nvPr/>
            </p:nvSpPr>
            <p:spPr>
              <a:xfrm>
                <a:off x="998685" y="2681899"/>
                <a:ext cx="12622" cy="12622"/>
              </a:xfrm>
              <a:custGeom>
                <a:avLst/>
                <a:gdLst>
                  <a:gd name="connsiteX0" fmla="*/ 12623 w 12622"/>
                  <a:gd name="connsiteY0" fmla="*/ 6311 h 12622"/>
                  <a:gd name="connsiteX1" fmla="*/ 6311 w 12622"/>
                  <a:gd name="connsiteY1" fmla="*/ 0 h 12622"/>
                  <a:gd name="connsiteX2" fmla="*/ 0 w 12622"/>
                  <a:gd name="connsiteY2" fmla="*/ 6311 h 12622"/>
                  <a:gd name="connsiteX3" fmla="*/ 6311 w 12622"/>
                  <a:gd name="connsiteY3" fmla="*/ 12623 h 12622"/>
                  <a:gd name="connsiteX4" fmla="*/ 12623 w 12622"/>
                  <a:gd name="connsiteY4" fmla="*/ 6311 h 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2" h="12622">
                    <a:moveTo>
                      <a:pt x="12623" y="6311"/>
                    </a:moveTo>
                    <a:cubicBezTo>
                      <a:pt x="12623" y="2858"/>
                      <a:pt x="9765" y="0"/>
                      <a:pt x="6311" y="0"/>
                    </a:cubicBezTo>
                    <a:cubicBezTo>
                      <a:pt x="2858" y="0"/>
                      <a:pt x="0" y="2858"/>
                      <a:pt x="0" y="6311"/>
                    </a:cubicBezTo>
                    <a:cubicBezTo>
                      <a:pt x="0" y="9765"/>
                      <a:pt x="2858" y="12623"/>
                      <a:pt x="6311" y="12623"/>
                    </a:cubicBezTo>
                    <a:cubicBezTo>
                      <a:pt x="9765" y="12623"/>
                      <a:pt x="12623" y="9884"/>
                      <a:pt x="12623" y="63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92C8D9E-7F2B-4821-A6AB-4B92AD222B3A}"/>
                  </a:ext>
                </a:extLst>
              </p:cNvPr>
              <p:cNvSpPr/>
              <p:nvPr/>
            </p:nvSpPr>
            <p:spPr>
              <a:xfrm>
                <a:off x="2968316" y="2684876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1453D61-0699-47F0-911E-9C51ACBDF5B8}"/>
                  </a:ext>
                </a:extLst>
              </p:cNvPr>
              <p:cNvSpPr/>
              <p:nvPr/>
            </p:nvSpPr>
            <p:spPr>
              <a:xfrm>
                <a:off x="1416666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505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44BF8EA-C769-4912-BB51-9B852BF18DC2}"/>
                  </a:ext>
                </a:extLst>
              </p:cNvPr>
              <p:cNvSpPr/>
              <p:nvPr/>
            </p:nvSpPr>
            <p:spPr>
              <a:xfrm>
                <a:off x="1136345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505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E0B3046-CBD8-47D1-9248-337B26CB41C1}"/>
                  </a:ext>
                </a:extLst>
              </p:cNvPr>
              <p:cNvSpPr/>
              <p:nvPr/>
            </p:nvSpPr>
            <p:spPr>
              <a:xfrm>
                <a:off x="1697106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4" y="17505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2A42FB3-F8A5-46EF-9EBC-35E83BF24C9F}"/>
                  </a:ext>
                </a:extLst>
              </p:cNvPr>
              <p:cNvSpPr/>
              <p:nvPr/>
            </p:nvSpPr>
            <p:spPr>
              <a:xfrm>
                <a:off x="2257868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4" y="17624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AA73222-6489-4B69-A977-9832171515B9}"/>
                  </a:ext>
                </a:extLst>
              </p:cNvPr>
              <p:cNvSpPr/>
              <p:nvPr/>
            </p:nvSpPr>
            <p:spPr>
              <a:xfrm>
                <a:off x="1977427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624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2936646-FB42-4900-A6B3-01DE96A900F7}"/>
                  </a:ext>
                </a:extLst>
              </p:cNvPr>
              <p:cNvSpPr/>
              <p:nvPr/>
            </p:nvSpPr>
            <p:spPr>
              <a:xfrm>
                <a:off x="2538189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624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DC7F689-77C2-403C-ADA1-3336B25F1167}"/>
                  </a:ext>
                </a:extLst>
              </p:cNvPr>
              <p:cNvSpPr/>
              <p:nvPr/>
            </p:nvSpPr>
            <p:spPr>
              <a:xfrm>
                <a:off x="856023" y="2902797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505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754BA5D-CAC5-4654-852F-B830E4B99D98}"/>
                  </a:ext>
                </a:extLst>
              </p:cNvPr>
              <p:cNvSpPr/>
              <p:nvPr/>
            </p:nvSpPr>
            <p:spPr>
              <a:xfrm>
                <a:off x="2826846" y="2906846"/>
                <a:ext cx="11432" cy="11431"/>
              </a:xfrm>
              <a:custGeom>
                <a:avLst/>
                <a:gdLst>
                  <a:gd name="connsiteX0" fmla="*/ 11432 w 11432"/>
                  <a:gd name="connsiteY0" fmla="*/ 5716 h 11431"/>
                  <a:gd name="connsiteX1" fmla="*/ 5716 w 11432"/>
                  <a:gd name="connsiteY1" fmla="*/ 0 h 11431"/>
                  <a:gd name="connsiteX2" fmla="*/ 0 w 11432"/>
                  <a:gd name="connsiteY2" fmla="*/ 5716 h 11431"/>
                  <a:gd name="connsiteX3" fmla="*/ 5716 w 11432"/>
                  <a:gd name="connsiteY3" fmla="*/ 11432 h 11431"/>
                  <a:gd name="connsiteX4" fmla="*/ 11432 w 11432"/>
                  <a:gd name="connsiteY4" fmla="*/ 5716 h 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2" h="11431">
                    <a:moveTo>
                      <a:pt x="11432" y="5716"/>
                    </a:moveTo>
                    <a:cubicBezTo>
                      <a:pt x="11432" y="2620"/>
                      <a:pt x="8931" y="0"/>
                      <a:pt x="5716" y="0"/>
                    </a:cubicBezTo>
                    <a:cubicBezTo>
                      <a:pt x="2620" y="0"/>
                      <a:pt x="0" y="2501"/>
                      <a:pt x="0" y="5716"/>
                    </a:cubicBezTo>
                    <a:cubicBezTo>
                      <a:pt x="0" y="8931"/>
                      <a:pt x="2501" y="11432"/>
                      <a:pt x="5716" y="11432"/>
                    </a:cubicBezTo>
                    <a:cubicBezTo>
                      <a:pt x="8812" y="11432"/>
                      <a:pt x="11432" y="8812"/>
                      <a:pt x="11432" y="571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0014F3C-A3AD-4B81-BC3B-6B12A88CDE8B}"/>
                  </a:ext>
                </a:extLst>
              </p:cNvPr>
              <p:cNvSpPr/>
              <p:nvPr/>
            </p:nvSpPr>
            <p:spPr>
              <a:xfrm>
                <a:off x="1551468" y="3119647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149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0FE1B2E-888E-4C5C-9DDC-23E4262F4AE1}"/>
                  </a:ext>
                </a:extLst>
              </p:cNvPr>
              <p:cNvSpPr/>
              <p:nvPr/>
            </p:nvSpPr>
            <p:spPr>
              <a:xfrm>
                <a:off x="1271027" y="3119647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268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3CA8065-0CE6-454F-83FF-4698D5B658E2}"/>
                  </a:ext>
                </a:extLst>
              </p:cNvPr>
              <p:cNvSpPr/>
              <p:nvPr/>
            </p:nvSpPr>
            <p:spPr>
              <a:xfrm>
                <a:off x="1831789" y="3119647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268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F2B240-AA58-41F1-9675-D261E58B21EF}"/>
                  </a:ext>
                </a:extLst>
              </p:cNvPr>
              <p:cNvSpPr/>
              <p:nvPr/>
            </p:nvSpPr>
            <p:spPr>
              <a:xfrm>
                <a:off x="2394694" y="3121791"/>
                <a:ext cx="24292" cy="24292"/>
              </a:xfrm>
              <a:custGeom>
                <a:avLst/>
                <a:gdLst>
                  <a:gd name="connsiteX0" fmla="*/ 24293 w 24292"/>
                  <a:gd name="connsiteY0" fmla="*/ 12146 h 24292"/>
                  <a:gd name="connsiteX1" fmla="*/ 12146 w 24292"/>
                  <a:gd name="connsiteY1" fmla="*/ 0 h 24292"/>
                  <a:gd name="connsiteX2" fmla="*/ 0 w 24292"/>
                  <a:gd name="connsiteY2" fmla="*/ 12146 h 24292"/>
                  <a:gd name="connsiteX3" fmla="*/ 12146 w 24292"/>
                  <a:gd name="connsiteY3" fmla="*/ 24293 h 24292"/>
                  <a:gd name="connsiteX4" fmla="*/ 24293 w 24292"/>
                  <a:gd name="connsiteY4" fmla="*/ 12146 h 2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2" h="24292">
                    <a:moveTo>
                      <a:pt x="24293" y="12146"/>
                    </a:moveTo>
                    <a:cubicBezTo>
                      <a:pt x="24293" y="5478"/>
                      <a:pt x="18815" y="0"/>
                      <a:pt x="12146" y="0"/>
                    </a:cubicBezTo>
                    <a:cubicBezTo>
                      <a:pt x="5478" y="0"/>
                      <a:pt x="0" y="5478"/>
                      <a:pt x="0" y="12146"/>
                    </a:cubicBezTo>
                    <a:cubicBezTo>
                      <a:pt x="0" y="18815"/>
                      <a:pt x="5478" y="24293"/>
                      <a:pt x="12146" y="24293"/>
                    </a:cubicBezTo>
                    <a:cubicBezTo>
                      <a:pt x="18934" y="24293"/>
                      <a:pt x="24293" y="18815"/>
                      <a:pt x="24293" y="1214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A2ACE34-8109-4835-BABC-7DCA78A8108A}"/>
                  </a:ext>
                </a:extLst>
              </p:cNvPr>
              <p:cNvSpPr/>
              <p:nvPr/>
            </p:nvSpPr>
            <p:spPr>
              <a:xfrm>
                <a:off x="2112229" y="3119647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149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19D071F-DE42-45F2-BE48-544C53818BDB}"/>
                  </a:ext>
                </a:extLst>
              </p:cNvPr>
              <p:cNvSpPr/>
              <p:nvPr/>
            </p:nvSpPr>
            <p:spPr>
              <a:xfrm>
                <a:off x="2675849" y="3122505"/>
                <a:ext cx="22863" cy="22863"/>
              </a:xfrm>
              <a:custGeom>
                <a:avLst/>
                <a:gdLst>
                  <a:gd name="connsiteX0" fmla="*/ 22864 w 22863"/>
                  <a:gd name="connsiteY0" fmla="*/ 11432 h 22863"/>
                  <a:gd name="connsiteX1" fmla="*/ 11432 w 22863"/>
                  <a:gd name="connsiteY1" fmla="*/ 0 h 22863"/>
                  <a:gd name="connsiteX2" fmla="*/ 0 w 22863"/>
                  <a:gd name="connsiteY2" fmla="*/ 11432 h 22863"/>
                  <a:gd name="connsiteX3" fmla="*/ 11432 w 22863"/>
                  <a:gd name="connsiteY3" fmla="*/ 22864 h 22863"/>
                  <a:gd name="connsiteX4" fmla="*/ 22864 w 22863"/>
                  <a:gd name="connsiteY4" fmla="*/ 11432 h 2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3" h="22863">
                    <a:moveTo>
                      <a:pt x="22864" y="11432"/>
                    </a:moveTo>
                    <a:cubicBezTo>
                      <a:pt x="22864" y="5121"/>
                      <a:pt x="17743" y="0"/>
                      <a:pt x="11432" y="0"/>
                    </a:cubicBezTo>
                    <a:cubicBezTo>
                      <a:pt x="5120" y="0"/>
                      <a:pt x="0" y="5121"/>
                      <a:pt x="0" y="11432"/>
                    </a:cubicBezTo>
                    <a:cubicBezTo>
                      <a:pt x="0" y="17743"/>
                      <a:pt x="5120" y="22864"/>
                      <a:pt x="11432" y="22864"/>
                    </a:cubicBezTo>
                    <a:cubicBezTo>
                      <a:pt x="17743" y="22864"/>
                      <a:pt x="22864" y="17743"/>
                      <a:pt x="22864" y="1143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D509818-DB2E-4B0D-A196-AA7E5D13619B}"/>
                  </a:ext>
                </a:extLst>
              </p:cNvPr>
              <p:cNvSpPr/>
              <p:nvPr/>
            </p:nvSpPr>
            <p:spPr>
              <a:xfrm>
                <a:off x="712409" y="3121791"/>
                <a:ext cx="24292" cy="24292"/>
              </a:xfrm>
              <a:custGeom>
                <a:avLst/>
                <a:gdLst>
                  <a:gd name="connsiteX0" fmla="*/ 24293 w 24292"/>
                  <a:gd name="connsiteY0" fmla="*/ 12146 h 24292"/>
                  <a:gd name="connsiteX1" fmla="*/ 12146 w 24292"/>
                  <a:gd name="connsiteY1" fmla="*/ 0 h 24292"/>
                  <a:gd name="connsiteX2" fmla="*/ 0 w 24292"/>
                  <a:gd name="connsiteY2" fmla="*/ 12146 h 24292"/>
                  <a:gd name="connsiteX3" fmla="*/ 12146 w 24292"/>
                  <a:gd name="connsiteY3" fmla="*/ 24293 h 24292"/>
                  <a:gd name="connsiteX4" fmla="*/ 24293 w 24292"/>
                  <a:gd name="connsiteY4" fmla="*/ 12146 h 2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2" h="24292">
                    <a:moveTo>
                      <a:pt x="24293" y="12146"/>
                    </a:moveTo>
                    <a:cubicBezTo>
                      <a:pt x="24293" y="5478"/>
                      <a:pt x="18815" y="0"/>
                      <a:pt x="12146" y="0"/>
                    </a:cubicBezTo>
                    <a:cubicBezTo>
                      <a:pt x="5478" y="0"/>
                      <a:pt x="0" y="5478"/>
                      <a:pt x="0" y="12146"/>
                    </a:cubicBezTo>
                    <a:cubicBezTo>
                      <a:pt x="0" y="18815"/>
                      <a:pt x="5478" y="24293"/>
                      <a:pt x="12146" y="24293"/>
                    </a:cubicBezTo>
                    <a:cubicBezTo>
                      <a:pt x="18815" y="24293"/>
                      <a:pt x="24293" y="18815"/>
                      <a:pt x="24293" y="1214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5141645-CA71-4F84-9913-A65965E5E57E}"/>
                  </a:ext>
                </a:extLst>
              </p:cNvPr>
              <p:cNvSpPr/>
              <p:nvPr/>
            </p:nvSpPr>
            <p:spPr>
              <a:xfrm>
                <a:off x="990706" y="3119647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149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6DE2DE2-0D51-4F9E-920D-8CD533D861CB}"/>
                  </a:ext>
                </a:extLst>
              </p:cNvPr>
              <p:cNvSpPr/>
              <p:nvPr/>
            </p:nvSpPr>
            <p:spPr>
              <a:xfrm>
                <a:off x="2963910" y="3126078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624"/>
                      <a:pt x="17624" y="13694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DE61F4-DD42-47D6-BF96-F110D997C921}"/>
                  </a:ext>
                </a:extLst>
              </p:cNvPr>
              <p:cNvSpPr/>
              <p:nvPr/>
            </p:nvSpPr>
            <p:spPr>
              <a:xfrm>
                <a:off x="1406782" y="333756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846B19E-1EB7-4479-BF41-4180A817A32D}"/>
                  </a:ext>
                </a:extLst>
              </p:cNvPr>
              <p:cNvSpPr/>
              <p:nvPr/>
            </p:nvSpPr>
            <p:spPr>
              <a:xfrm>
                <a:off x="1126461" y="333756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D759755-4CE1-43B8-AA7F-92E095F3ED61}"/>
                  </a:ext>
                </a:extLst>
              </p:cNvPr>
              <p:cNvSpPr/>
              <p:nvPr/>
            </p:nvSpPr>
            <p:spPr>
              <a:xfrm>
                <a:off x="1687222" y="333756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120217C-A8FE-4281-ADD2-CF6F2B2555A9}"/>
                  </a:ext>
                </a:extLst>
              </p:cNvPr>
              <p:cNvSpPr/>
              <p:nvPr/>
            </p:nvSpPr>
            <p:spPr>
              <a:xfrm>
                <a:off x="2247984" y="333756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12F3155-C69F-4DCD-81E6-ABAA51C62C4F}"/>
                  </a:ext>
                </a:extLst>
              </p:cNvPr>
              <p:cNvSpPr/>
              <p:nvPr/>
            </p:nvSpPr>
            <p:spPr>
              <a:xfrm>
                <a:off x="1967543" y="333756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336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CDFD8BE-D4D3-4BF0-B813-9DB3F1E9E6AD}"/>
                  </a:ext>
                </a:extLst>
              </p:cNvPr>
              <p:cNvSpPr/>
              <p:nvPr/>
            </p:nvSpPr>
            <p:spPr>
              <a:xfrm>
                <a:off x="2531282" y="3340427"/>
                <a:ext cx="31675" cy="31676"/>
              </a:xfrm>
              <a:custGeom>
                <a:avLst/>
                <a:gdLst>
                  <a:gd name="connsiteX0" fmla="*/ 31676 w 31675"/>
                  <a:gd name="connsiteY0" fmla="*/ 15838 h 31676"/>
                  <a:gd name="connsiteX1" fmla="*/ 15838 w 31675"/>
                  <a:gd name="connsiteY1" fmla="*/ 0 h 31676"/>
                  <a:gd name="connsiteX2" fmla="*/ 0 w 31675"/>
                  <a:gd name="connsiteY2" fmla="*/ 15838 h 31676"/>
                  <a:gd name="connsiteX3" fmla="*/ 15838 w 31675"/>
                  <a:gd name="connsiteY3" fmla="*/ 31676 h 31676"/>
                  <a:gd name="connsiteX4" fmla="*/ 31676 w 31675"/>
                  <a:gd name="connsiteY4" fmla="*/ 15838 h 3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5" h="31676">
                    <a:moveTo>
                      <a:pt x="31676" y="15838"/>
                    </a:moveTo>
                    <a:cubicBezTo>
                      <a:pt x="31676" y="7145"/>
                      <a:pt x="24531" y="0"/>
                      <a:pt x="15838" y="0"/>
                    </a:cubicBezTo>
                    <a:cubicBezTo>
                      <a:pt x="7145" y="0"/>
                      <a:pt x="0" y="7145"/>
                      <a:pt x="0" y="15838"/>
                    </a:cubicBezTo>
                    <a:cubicBezTo>
                      <a:pt x="0" y="24531"/>
                      <a:pt x="7145" y="31676"/>
                      <a:pt x="15838" y="31676"/>
                    </a:cubicBezTo>
                    <a:cubicBezTo>
                      <a:pt x="24531" y="31676"/>
                      <a:pt x="31676" y="24650"/>
                      <a:pt x="31676" y="1583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BD1DC48-06F9-4124-8AD1-CB7A84C80854}"/>
                  </a:ext>
                </a:extLst>
              </p:cNvPr>
              <p:cNvSpPr/>
              <p:nvPr/>
            </p:nvSpPr>
            <p:spPr>
              <a:xfrm>
                <a:off x="846020" y="333756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DE71F45-0B48-4F57-AD97-808CDB218C3F}"/>
                  </a:ext>
                </a:extLst>
              </p:cNvPr>
              <p:cNvSpPr/>
              <p:nvPr/>
            </p:nvSpPr>
            <p:spPr>
              <a:xfrm>
                <a:off x="2820296" y="3345071"/>
                <a:ext cx="24293" cy="24292"/>
              </a:xfrm>
              <a:custGeom>
                <a:avLst/>
                <a:gdLst>
                  <a:gd name="connsiteX0" fmla="*/ 24293 w 24293"/>
                  <a:gd name="connsiteY0" fmla="*/ 12146 h 24292"/>
                  <a:gd name="connsiteX1" fmla="*/ 12147 w 24293"/>
                  <a:gd name="connsiteY1" fmla="*/ 0 h 24292"/>
                  <a:gd name="connsiteX2" fmla="*/ 0 w 24293"/>
                  <a:gd name="connsiteY2" fmla="*/ 12146 h 24292"/>
                  <a:gd name="connsiteX3" fmla="*/ 12147 w 24293"/>
                  <a:gd name="connsiteY3" fmla="*/ 24293 h 24292"/>
                  <a:gd name="connsiteX4" fmla="*/ 24293 w 24293"/>
                  <a:gd name="connsiteY4" fmla="*/ 12146 h 2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3" h="24292">
                    <a:moveTo>
                      <a:pt x="24293" y="12146"/>
                    </a:moveTo>
                    <a:cubicBezTo>
                      <a:pt x="24293" y="5478"/>
                      <a:pt x="18815" y="0"/>
                      <a:pt x="12147" y="0"/>
                    </a:cubicBezTo>
                    <a:cubicBezTo>
                      <a:pt x="5478" y="0"/>
                      <a:pt x="0" y="5478"/>
                      <a:pt x="0" y="12146"/>
                    </a:cubicBezTo>
                    <a:cubicBezTo>
                      <a:pt x="0" y="18815"/>
                      <a:pt x="5478" y="24293"/>
                      <a:pt x="12147" y="24293"/>
                    </a:cubicBezTo>
                    <a:cubicBezTo>
                      <a:pt x="18934" y="24293"/>
                      <a:pt x="24293" y="18934"/>
                      <a:pt x="24293" y="1214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3DE0568-CDC6-4B8F-948E-48358301DFC0}"/>
                  </a:ext>
                </a:extLst>
              </p:cNvPr>
              <p:cNvSpPr/>
              <p:nvPr/>
            </p:nvSpPr>
            <p:spPr>
              <a:xfrm>
                <a:off x="1543846" y="3556682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4058" y="43823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8F38E1F-C81A-47D0-94D0-E7D25A32122E}"/>
                  </a:ext>
                </a:extLst>
              </p:cNvPr>
              <p:cNvSpPr/>
              <p:nvPr/>
            </p:nvSpPr>
            <p:spPr>
              <a:xfrm>
                <a:off x="1263525" y="3556682"/>
                <a:ext cx="43822" cy="43823"/>
              </a:xfrm>
              <a:custGeom>
                <a:avLst/>
                <a:gdLst>
                  <a:gd name="connsiteX0" fmla="*/ 43823 w 43822"/>
                  <a:gd name="connsiteY0" fmla="*/ 21911 h 43823"/>
                  <a:gd name="connsiteX1" fmla="*/ 21911 w 43822"/>
                  <a:gd name="connsiteY1" fmla="*/ 0 h 43823"/>
                  <a:gd name="connsiteX2" fmla="*/ 0 w 43822"/>
                  <a:gd name="connsiteY2" fmla="*/ 21911 h 43823"/>
                  <a:gd name="connsiteX3" fmla="*/ 21911 w 43822"/>
                  <a:gd name="connsiteY3" fmla="*/ 43823 h 43823"/>
                  <a:gd name="connsiteX4" fmla="*/ 43823 w 43822"/>
                  <a:gd name="connsiteY4" fmla="*/ 21911 h 4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3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3939" y="4394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C66C31C-C002-454A-B2BE-5EF40710F1C1}"/>
                  </a:ext>
                </a:extLst>
              </p:cNvPr>
              <p:cNvSpPr/>
              <p:nvPr/>
            </p:nvSpPr>
            <p:spPr>
              <a:xfrm>
                <a:off x="1824287" y="3556682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4058" y="43823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EEC1CD1-3AF2-466F-AFB6-407DAC9565F8}"/>
                  </a:ext>
                </a:extLst>
              </p:cNvPr>
              <p:cNvSpPr/>
              <p:nvPr/>
            </p:nvSpPr>
            <p:spPr>
              <a:xfrm>
                <a:off x="2385048" y="3556682"/>
                <a:ext cx="43822" cy="43823"/>
              </a:xfrm>
              <a:custGeom>
                <a:avLst/>
                <a:gdLst>
                  <a:gd name="connsiteX0" fmla="*/ 43823 w 43822"/>
                  <a:gd name="connsiteY0" fmla="*/ 21911 h 43823"/>
                  <a:gd name="connsiteX1" fmla="*/ 21911 w 43822"/>
                  <a:gd name="connsiteY1" fmla="*/ 0 h 43823"/>
                  <a:gd name="connsiteX2" fmla="*/ 0 w 43822"/>
                  <a:gd name="connsiteY2" fmla="*/ 21911 h 43823"/>
                  <a:gd name="connsiteX3" fmla="*/ 21911 w 43822"/>
                  <a:gd name="connsiteY3" fmla="*/ 43823 h 43823"/>
                  <a:gd name="connsiteX4" fmla="*/ 43823 w 43822"/>
                  <a:gd name="connsiteY4" fmla="*/ 21911 h 4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3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3939" y="4394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D8720AE-8EED-43B6-83EE-AD129AAA467E}"/>
                  </a:ext>
                </a:extLst>
              </p:cNvPr>
              <p:cNvSpPr/>
              <p:nvPr/>
            </p:nvSpPr>
            <p:spPr>
              <a:xfrm>
                <a:off x="2104608" y="3556682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4058" y="43823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4569B4D-20EA-425F-8FFB-C88489FF9385}"/>
                  </a:ext>
                </a:extLst>
              </p:cNvPr>
              <p:cNvSpPr/>
              <p:nvPr/>
            </p:nvSpPr>
            <p:spPr>
              <a:xfrm>
                <a:off x="2668466" y="3559897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CB5E619-1BDE-4338-95E0-47241DD61B50}"/>
                  </a:ext>
                </a:extLst>
              </p:cNvPr>
              <p:cNvSpPr/>
              <p:nvPr/>
            </p:nvSpPr>
            <p:spPr>
              <a:xfrm>
                <a:off x="702764" y="3556682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4058" y="43823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D880913-4152-4948-86DE-9F117268FC41}"/>
                  </a:ext>
                </a:extLst>
              </p:cNvPr>
              <p:cNvSpPr/>
              <p:nvPr/>
            </p:nvSpPr>
            <p:spPr>
              <a:xfrm>
                <a:off x="983085" y="3556682"/>
                <a:ext cx="43822" cy="43823"/>
              </a:xfrm>
              <a:custGeom>
                <a:avLst/>
                <a:gdLst>
                  <a:gd name="connsiteX0" fmla="*/ 43823 w 43822"/>
                  <a:gd name="connsiteY0" fmla="*/ 21911 h 43823"/>
                  <a:gd name="connsiteX1" fmla="*/ 21911 w 43822"/>
                  <a:gd name="connsiteY1" fmla="*/ 0 h 43823"/>
                  <a:gd name="connsiteX2" fmla="*/ 0 w 43822"/>
                  <a:gd name="connsiteY2" fmla="*/ 21911 h 43823"/>
                  <a:gd name="connsiteX3" fmla="*/ 21911 w 43822"/>
                  <a:gd name="connsiteY3" fmla="*/ 43823 h 43823"/>
                  <a:gd name="connsiteX4" fmla="*/ 43823 w 43822"/>
                  <a:gd name="connsiteY4" fmla="*/ 21911 h 4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3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4058" y="4394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90946EB-ED58-4511-9678-5F129CCC6CC8}"/>
                  </a:ext>
                </a:extLst>
              </p:cNvPr>
              <p:cNvSpPr/>
              <p:nvPr/>
            </p:nvSpPr>
            <p:spPr>
              <a:xfrm>
                <a:off x="2958433" y="3565375"/>
                <a:ext cx="28579" cy="28580"/>
              </a:xfrm>
              <a:custGeom>
                <a:avLst/>
                <a:gdLst>
                  <a:gd name="connsiteX0" fmla="*/ 28580 w 28579"/>
                  <a:gd name="connsiteY0" fmla="*/ 14290 h 28580"/>
                  <a:gd name="connsiteX1" fmla="*/ 14290 w 28579"/>
                  <a:gd name="connsiteY1" fmla="*/ 0 h 28580"/>
                  <a:gd name="connsiteX2" fmla="*/ 0 w 28579"/>
                  <a:gd name="connsiteY2" fmla="*/ 14290 h 28580"/>
                  <a:gd name="connsiteX3" fmla="*/ 14290 w 28579"/>
                  <a:gd name="connsiteY3" fmla="*/ 28580 h 28580"/>
                  <a:gd name="connsiteX4" fmla="*/ 28580 w 28579"/>
                  <a:gd name="connsiteY4" fmla="*/ 14290 h 2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80">
                    <a:moveTo>
                      <a:pt x="28580" y="14290"/>
                    </a:moveTo>
                    <a:cubicBezTo>
                      <a:pt x="28580" y="6431"/>
                      <a:pt x="22149" y="0"/>
                      <a:pt x="14290" y="0"/>
                    </a:cubicBezTo>
                    <a:cubicBezTo>
                      <a:pt x="6430" y="0"/>
                      <a:pt x="0" y="6431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149" y="28461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56D8BF5-1FD2-40F5-AEF8-EF6AF4BA77AC}"/>
                  </a:ext>
                </a:extLst>
              </p:cNvPr>
              <p:cNvSpPr/>
              <p:nvPr/>
            </p:nvSpPr>
            <p:spPr>
              <a:xfrm>
                <a:off x="1399280" y="3775675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9731ABB-885B-49A6-9C33-7A59D5CB99E4}"/>
                  </a:ext>
                </a:extLst>
              </p:cNvPr>
              <p:cNvSpPr/>
              <p:nvPr/>
            </p:nvSpPr>
            <p:spPr>
              <a:xfrm>
                <a:off x="1118839" y="3775675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279C9E5-D071-49DF-AAB8-752B935C21F1}"/>
                  </a:ext>
                </a:extLst>
              </p:cNvPr>
              <p:cNvSpPr/>
              <p:nvPr/>
            </p:nvSpPr>
            <p:spPr>
              <a:xfrm>
                <a:off x="1679601" y="3775675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16797AE-D565-44FC-823D-95F96D6B7110}"/>
                  </a:ext>
                </a:extLst>
              </p:cNvPr>
              <p:cNvSpPr/>
              <p:nvPr/>
            </p:nvSpPr>
            <p:spPr>
              <a:xfrm>
                <a:off x="2240362" y="3775675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6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6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2D3818C-C86E-4D14-B728-42DBE44560F1}"/>
                  </a:ext>
                </a:extLst>
              </p:cNvPr>
              <p:cNvSpPr/>
              <p:nvPr/>
            </p:nvSpPr>
            <p:spPr>
              <a:xfrm>
                <a:off x="1960041" y="3775675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271A6B1-D08C-41F8-9AE4-8586E0CE66F5}"/>
                  </a:ext>
                </a:extLst>
              </p:cNvPr>
              <p:cNvSpPr/>
              <p:nvPr/>
            </p:nvSpPr>
            <p:spPr>
              <a:xfrm>
                <a:off x="2525209" y="3780081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3939" y="43823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4FEDDA4-7530-4492-9E29-966491F6202E}"/>
                  </a:ext>
                </a:extLst>
              </p:cNvPr>
              <p:cNvSpPr/>
              <p:nvPr/>
            </p:nvSpPr>
            <p:spPr>
              <a:xfrm>
                <a:off x="838518" y="3775675"/>
                <a:ext cx="52634" cy="52634"/>
              </a:xfrm>
              <a:custGeom>
                <a:avLst/>
                <a:gdLst>
                  <a:gd name="connsiteX0" fmla="*/ 52635 w 52634"/>
                  <a:gd name="connsiteY0" fmla="*/ 26317 h 52634"/>
                  <a:gd name="connsiteX1" fmla="*/ 26317 w 52634"/>
                  <a:gd name="connsiteY1" fmla="*/ 0 h 52634"/>
                  <a:gd name="connsiteX2" fmla="*/ 0 w 52634"/>
                  <a:gd name="connsiteY2" fmla="*/ 26317 h 52634"/>
                  <a:gd name="connsiteX3" fmla="*/ 26317 w 52634"/>
                  <a:gd name="connsiteY3" fmla="*/ 52635 h 52634"/>
                  <a:gd name="connsiteX4" fmla="*/ 52635 w 52634"/>
                  <a:gd name="connsiteY4" fmla="*/ 26317 h 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4" h="52634">
                    <a:moveTo>
                      <a:pt x="52635" y="26317"/>
                    </a:moveTo>
                    <a:cubicBezTo>
                      <a:pt x="52635" y="11789"/>
                      <a:pt x="40845" y="0"/>
                      <a:pt x="26317" y="0"/>
                    </a:cubicBezTo>
                    <a:cubicBezTo>
                      <a:pt x="11789" y="0"/>
                      <a:pt x="0" y="11789"/>
                      <a:pt x="0" y="26317"/>
                    </a:cubicBezTo>
                    <a:cubicBezTo>
                      <a:pt x="0" y="40846"/>
                      <a:pt x="11789" y="52635"/>
                      <a:pt x="26317" y="52635"/>
                    </a:cubicBezTo>
                    <a:cubicBezTo>
                      <a:pt x="40845" y="52635"/>
                      <a:pt x="52635" y="40846"/>
                      <a:pt x="52635" y="2631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E932AF7-C362-451F-905A-118A7BCFD121}"/>
                  </a:ext>
                </a:extLst>
              </p:cNvPr>
              <p:cNvSpPr/>
              <p:nvPr/>
            </p:nvSpPr>
            <p:spPr>
              <a:xfrm>
                <a:off x="2813747" y="378424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336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76B894B-3B9C-4AFA-830C-27CE5E4D8EA2}"/>
                  </a:ext>
                </a:extLst>
              </p:cNvPr>
              <p:cNvSpPr/>
              <p:nvPr/>
            </p:nvSpPr>
            <p:spPr>
              <a:xfrm>
                <a:off x="3254235" y="4010031"/>
                <a:ext cx="28580" cy="28579"/>
              </a:xfrm>
              <a:custGeom>
                <a:avLst/>
                <a:gdLst>
                  <a:gd name="connsiteX0" fmla="*/ 28580 w 28580"/>
                  <a:gd name="connsiteY0" fmla="*/ 14290 h 28579"/>
                  <a:gd name="connsiteX1" fmla="*/ 14290 w 28580"/>
                  <a:gd name="connsiteY1" fmla="*/ 0 h 28579"/>
                  <a:gd name="connsiteX2" fmla="*/ 0 w 28580"/>
                  <a:gd name="connsiteY2" fmla="*/ 14290 h 28579"/>
                  <a:gd name="connsiteX3" fmla="*/ 14290 w 28580"/>
                  <a:gd name="connsiteY3" fmla="*/ 28580 h 28579"/>
                  <a:gd name="connsiteX4" fmla="*/ 28580 w 28580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80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1" y="0"/>
                      <a:pt x="0" y="6430"/>
                      <a:pt x="0" y="14290"/>
                    </a:cubicBezTo>
                    <a:cubicBezTo>
                      <a:pt x="0" y="22149"/>
                      <a:pt x="6431" y="28580"/>
                      <a:pt x="14290" y="28580"/>
                    </a:cubicBezTo>
                    <a:cubicBezTo>
                      <a:pt x="22149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667D616-221F-44A2-BE44-F0E1B2C52E20}"/>
                  </a:ext>
                </a:extLst>
              </p:cNvPr>
              <p:cNvSpPr/>
              <p:nvPr/>
            </p:nvSpPr>
            <p:spPr>
              <a:xfrm>
                <a:off x="3249829" y="4450280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8B8CB03-CC19-4E11-BECE-7B242D2E9193}"/>
                  </a:ext>
                </a:extLst>
              </p:cNvPr>
              <p:cNvSpPr/>
              <p:nvPr/>
            </p:nvSpPr>
            <p:spPr>
              <a:xfrm>
                <a:off x="3246732" y="4891839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3939" y="43823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216794C-D690-4F17-B52F-0D24EE99676C}"/>
                  </a:ext>
                </a:extLst>
              </p:cNvPr>
              <p:cNvSpPr/>
              <p:nvPr/>
            </p:nvSpPr>
            <p:spPr>
              <a:xfrm>
                <a:off x="3249829" y="5339710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9056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7562238-EC5E-422F-AC91-0B61385139FD}"/>
                  </a:ext>
                </a:extLst>
              </p:cNvPr>
              <p:cNvSpPr/>
              <p:nvPr/>
            </p:nvSpPr>
            <p:spPr>
              <a:xfrm>
                <a:off x="3104309" y="4227952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8937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0A2AF7B-876B-486C-9244-78693C512242}"/>
                  </a:ext>
                </a:extLst>
              </p:cNvPr>
              <p:cNvSpPr/>
              <p:nvPr/>
            </p:nvSpPr>
            <p:spPr>
              <a:xfrm>
                <a:off x="3101094" y="4669512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3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3"/>
                      <a:pt x="21911" y="43823"/>
                    </a:cubicBezTo>
                    <a:cubicBezTo>
                      <a:pt x="34058" y="43823"/>
                      <a:pt x="43823" y="33939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B456A06-0C58-4AF0-A904-5659B3C53E28}"/>
                  </a:ext>
                </a:extLst>
              </p:cNvPr>
              <p:cNvSpPr/>
              <p:nvPr/>
            </p:nvSpPr>
            <p:spPr>
              <a:xfrm>
                <a:off x="3101094" y="5114644"/>
                <a:ext cx="43822" cy="43822"/>
              </a:xfrm>
              <a:custGeom>
                <a:avLst/>
                <a:gdLst>
                  <a:gd name="connsiteX0" fmla="*/ 43823 w 43822"/>
                  <a:gd name="connsiteY0" fmla="*/ 21911 h 43822"/>
                  <a:gd name="connsiteX1" fmla="*/ 21911 w 43822"/>
                  <a:gd name="connsiteY1" fmla="*/ 0 h 43822"/>
                  <a:gd name="connsiteX2" fmla="*/ 0 w 43822"/>
                  <a:gd name="connsiteY2" fmla="*/ 21911 h 43822"/>
                  <a:gd name="connsiteX3" fmla="*/ 21911 w 43822"/>
                  <a:gd name="connsiteY3" fmla="*/ 43822 h 43822"/>
                  <a:gd name="connsiteX4" fmla="*/ 43823 w 43822"/>
                  <a:gd name="connsiteY4" fmla="*/ 21911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2" h="43822">
                    <a:moveTo>
                      <a:pt x="43823" y="21911"/>
                    </a:moveTo>
                    <a:cubicBezTo>
                      <a:pt x="43823" y="9765"/>
                      <a:pt x="34058" y="0"/>
                      <a:pt x="21911" y="0"/>
                    </a:cubicBezTo>
                    <a:cubicBezTo>
                      <a:pt x="9765" y="0"/>
                      <a:pt x="0" y="9765"/>
                      <a:pt x="0" y="21911"/>
                    </a:cubicBezTo>
                    <a:cubicBezTo>
                      <a:pt x="0" y="34058"/>
                      <a:pt x="9765" y="43822"/>
                      <a:pt x="21911" y="43822"/>
                    </a:cubicBezTo>
                    <a:cubicBezTo>
                      <a:pt x="34058" y="43822"/>
                      <a:pt x="43823" y="34058"/>
                      <a:pt x="43823" y="219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7B3122B-EBFF-4304-8E8F-D42E7B57E334}"/>
                  </a:ext>
                </a:extLst>
              </p:cNvPr>
              <p:cNvSpPr/>
              <p:nvPr/>
            </p:nvSpPr>
            <p:spPr>
              <a:xfrm>
                <a:off x="3118123" y="2461952"/>
                <a:ext cx="9764" cy="9769"/>
              </a:xfrm>
              <a:custGeom>
                <a:avLst/>
                <a:gdLst>
                  <a:gd name="connsiteX0" fmla="*/ 9765 w 9764"/>
                  <a:gd name="connsiteY0" fmla="*/ 4882 h 9769"/>
                  <a:gd name="connsiteX1" fmla="*/ 4882 w 9764"/>
                  <a:gd name="connsiteY1" fmla="*/ 0 h 9769"/>
                  <a:gd name="connsiteX2" fmla="*/ 0 w 9764"/>
                  <a:gd name="connsiteY2" fmla="*/ 4882 h 9769"/>
                  <a:gd name="connsiteX3" fmla="*/ 4882 w 9764"/>
                  <a:gd name="connsiteY3" fmla="*/ 9765 h 9769"/>
                  <a:gd name="connsiteX4" fmla="*/ 9765 w 9764"/>
                  <a:gd name="connsiteY4" fmla="*/ 4882 h 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9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884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0D03B00-1F9B-4F85-AF3E-1A811E5AE40C}"/>
                  </a:ext>
                </a:extLst>
              </p:cNvPr>
              <p:cNvSpPr/>
              <p:nvPr/>
            </p:nvSpPr>
            <p:spPr>
              <a:xfrm>
                <a:off x="3258403" y="2684399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502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ABBCFFC-70AF-4C7D-A0CF-F6072EF6D202}"/>
                  </a:ext>
                </a:extLst>
              </p:cNvPr>
              <p:cNvSpPr/>
              <p:nvPr/>
            </p:nvSpPr>
            <p:spPr>
              <a:xfrm>
                <a:off x="3117527" y="2907084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455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5B12BF7-54CE-4C5F-A402-964E1EC45DC7}"/>
                  </a:ext>
                </a:extLst>
              </p:cNvPr>
              <p:cNvSpPr/>
              <p:nvPr/>
            </p:nvSpPr>
            <p:spPr>
              <a:xfrm>
                <a:off x="3257688" y="3129412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574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82BCD60-9322-48CC-A15A-CC4C7334A18F}"/>
                  </a:ext>
                </a:extLst>
              </p:cNvPr>
              <p:cNvSpPr/>
              <p:nvPr/>
            </p:nvSpPr>
            <p:spPr>
              <a:xfrm>
                <a:off x="3114193" y="3348406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5"/>
                      <a:pt x="3930" y="17624"/>
                      <a:pt x="8812" y="17624"/>
                    </a:cubicBezTo>
                    <a:cubicBezTo>
                      <a:pt x="13694" y="17624"/>
                      <a:pt x="17624" y="1369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43097652-48F4-41EA-B91B-868A4314FA51}"/>
                  </a:ext>
                </a:extLst>
              </p:cNvPr>
              <p:cNvSpPr/>
              <p:nvPr/>
            </p:nvSpPr>
            <p:spPr>
              <a:xfrm>
                <a:off x="3254354" y="3570853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624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2460F55-30D3-463A-999F-CF0E153D26D3}"/>
                  </a:ext>
                </a:extLst>
              </p:cNvPr>
              <p:cNvSpPr/>
              <p:nvPr/>
            </p:nvSpPr>
            <p:spPr>
              <a:xfrm>
                <a:off x="3108715" y="3788655"/>
                <a:ext cx="28580" cy="28580"/>
              </a:xfrm>
              <a:custGeom>
                <a:avLst/>
                <a:gdLst>
                  <a:gd name="connsiteX0" fmla="*/ 28580 w 28580"/>
                  <a:gd name="connsiteY0" fmla="*/ 14290 h 28580"/>
                  <a:gd name="connsiteX1" fmla="*/ 14290 w 28580"/>
                  <a:gd name="connsiteY1" fmla="*/ 0 h 28580"/>
                  <a:gd name="connsiteX2" fmla="*/ 0 w 28580"/>
                  <a:gd name="connsiteY2" fmla="*/ 14290 h 28580"/>
                  <a:gd name="connsiteX3" fmla="*/ 14290 w 28580"/>
                  <a:gd name="connsiteY3" fmla="*/ 28580 h 28580"/>
                  <a:gd name="connsiteX4" fmla="*/ 28580 w 28580"/>
                  <a:gd name="connsiteY4" fmla="*/ 14290 h 2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80" h="28580">
                    <a:moveTo>
                      <a:pt x="28580" y="14290"/>
                    </a:moveTo>
                    <a:cubicBezTo>
                      <a:pt x="28580" y="6431"/>
                      <a:pt x="22149" y="0"/>
                      <a:pt x="14290" y="0"/>
                    </a:cubicBezTo>
                    <a:cubicBezTo>
                      <a:pt x="6431" y="0"/>
                      <a:pt x="0" y="6431"/>
                      <a:pt x="0" y="14290"/>
                    </a:cubicBezTo>
                    <a:cubicBezTo>
                      <a:pt x="0" y="22149"/>
                      <a:pt x="6431" y="28580"/>
                      <a:pt x="14290" y="28580"/>
                    </a:cubicBezTo>
                    <a:cubicBezTo>
                      <a:pt x="22149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40618BB-EE8B-4955-9952-4112FD0A05D6}"/>
                  </a:ext>
                </a:extLst>
              </p:cNvPr>
              <p:cNvSpPr/>
              <p:nvPr/>
            </p:nvSpPr>
            <p:spPr>
              <a:xfrm>
                <a:off x="3548727" y="4015508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5"/>
                      <a:pt x="3930" y="17624"/>
                      <a:pt x="8812" y="17624"/>
                    </a:cubicBezTo>
                    <a:cubicBezTo>
                      <a:pt x="13695" y="17624"/>
                      <a:pt x="17624" y="1369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7066CFF-FA7B-49B2-BD20-A3772A5397EA}"/>
                  </a:ext>
                </a:extLst>
              </p:cNvPr>
              <p:cNvSpPr/>
              <p:nvPr/>
            </p:nvSpPr>
            <p:spPr>
              <a:xfrm>
                <a:off x="3543249" y="4454686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268" y="28580"/>
                      <a:pt x="28580" y="22268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10BAC33-E90C-4819-BB82-D49FF9E4C4EE}"/>
                  </a:ext>
                </a:extLst>
              </p:cNvPr>
              <p:cNvSpPr/>
              <p:nvPr/>
            </p:nvSpPr>
            <p:spPr>
              <a:xfrm>
                <a:off x="3541820" y="4897913"/>
                <a:ext cx="31675" cy="31675"/>
              </a:xfrm>
              <a:custGeom>
                <a:avLst/>
                <a:gdLst>
                  <a:gd name="connsiteX0" fmla="*/ 31676 w 31675"/>
                  <a:gd name="connsiteY0" fmla="*/ 15838 h 31675"/>
                  <a:gd name="connsiteX1" fmla="*/ 15838 w 31675"/>
                  <a:gd name="connsiteY1" fmla="*/ 0 h 31675"/>
                  <a:gd name="connsiteX2" fmla="*/ 0 w 31675"/>
                  <a:gd name="connsiteY2" fmla="*/ 15838 h 31675"/>
                  <a:gd name="connsiteX3" fmla="*/ 15838 w 31675"/>
                  <a:gd name="connsiteY3" fmla="*/ 31676 h 31675"/>
                  <a:gd name="connsiteX4" fmla="*/ 31676 w 31675"/>
                  <a:gd name="connsiteY4" fmla="*/ 15838 h 3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5" h="31675">
                    <a:moveTo>
                      <a:pt x="31676" y="15838"/>
                    </a:moveTo>
                    <a:cubicBezTo>
                      <a:pt x="31676" y="7145"/>
                      <a:pt x="24531" y="0"/>
                      <a:pt x="15838" y="0"/>
                    </a:cubicBezTo>
                    <a:cubicBezTo>
                      <a:pt x="7145" y="0"/>
                      <a:pt x="0" y="7145"/>
                      <a:pt x="0" y="15838"/>
                    </a:cubicBezTo>
                    <a:cubicBezTo>
                      <a:pt x="0" y="24531"/>
                      <a:pt x="7145" y="31676"/>
                      <a:pt x="15838" y="31676"/>
                    </a:cubicBezTo>
                    <a:cubicBezTo>
                      <a:pt x="24531" y="31676"/>
                      <a:pt x="31676" y="24531"/>
                      <a:pt x="31676" y="1583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FB1156D-FDD6-4A73-9A03-2E7C1E85AB2F}"/>
                  </a:ext>
                </a:extLst>
              </p:cNvPr>
              <p:cNvSpPr/>
              <p:nvPr/>
            </p:nvSpPr>
            <p:spPr>
              <a:xfrm>
                <a:off x="3543249" y="5344116"/>
                <a:ext cx="28579" cy="28580"/>
              </a:xfrm>
              <a:custGeom>
                <a:avLst/>
                <a:gdLst>
                  <a:gd name="connsiteX0" fmla="*/ 28580 w 28579"/>
                  <a:gd name="connsiteY0" fmla="*/ 14290 h 28580"/>
                  <a:gd name="connsiteX1" fmla="*/ 14290 w 28579"/>
                  <a:gd name="connsiteY1" fmla="*/ 0 h 28580"/>
                  <a:gd name="connsiteX2" fmla="*/ 0 w 28579"/>
                  <a:gd name="connsiteY2" fmla="*/ 14290 h 28580"/>
                  <a:gd name="connsiteX3" fmla="*/ 14290 w 28579"/>
                  <a:gd name="connsiteY3" fmla="*/ 28580 h 28580"/>
                  <a:gd name="connsiteX4" fmla="*/ 28580 w 28579"/>
                  <a:gd name="connsiteY4" fmla="*/ 14290 h 2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80">
                    <a:moveTo>
                      <a:pt x="28580" y="14290"/>
                    </a:moveTo>
                    <a:cubicBezTo>
                      <a:pt x="28580" y="6431"/>
                      <a:pt x="22149" y="0"/>
                      <a:pt x="14290" y="0"/>
                    </a:cubicBezTo>
                    <a:cubicBezTo>
                      <a:pt x="6430" y="0"/>
                      <a:pt x="0" y="6431"/>
                      <a:pt x="0" y="14290"/>
                    </a:cubicBezTo>
                    <a:cubicBezTo>
                      <a:pt x="0" y="22150"/>
                      <a:pt x="6430" y="28580"/>
                      <a:pt x="14290" y="28580"/>
                    </a:cubicBezTo>
                    <a:cubicBezTo>
                      <a:pt x="22268" y="28580"/>
                      <a:pt x="28580" y="22150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16118AD-4F95-462C-8CE5-6DD7D7687B63}"/>
                  </a:ext>
                </a:extLst>
              </p:cNvPr>
              <p:cNvSpPr/>
              <p:nvPr/>
            </p:nvSpPr>
            <p:spPr>
              <a:xfrm>
                <a:off x="3397730" y="4232358"/>
                <a:ext cx="28579" cy="28579"/>
              </a:xfrm>
              <a:custGeom>
                <a:avLst/>
                <a:gdLst>
                  <a:gd name="connsiteX0" fmla="*/ 28580 w 28579"/>
                  <a:gd name="connsiteY0" fmla="*/ 14290 h 28579"/>
                  <a:gd name="connsiteX1" fmla="*/ 14290 w 28579"/>
                  <a:gd name="connsiteY1" fmla="*/ 0 h 28579"/>
                  <a:gd name="connsiteX2" fmla="*/ 0 w 28579"/>
                  <a:gd name="connsiteY2" fmla="*/ 14290 h 28579"/>
                  <a:gd name="connsiteX3" fmla="*/ 14290 w 28579"/>
                  <a:gd name="connsiteY3" fmla="*/ 28580 h 28579"/>
                  <a:gd name="connsiteX4" fmla="*/ 28580 w 28579"/>
                  <a:gd name="connsiteY4" fmla="*/ 14290 h 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" h="28579">
                    <a:moveTo>
                      <a:pt x="28580" y="14290"/>
                    </a:moveTo>
                    <a:cubicBezTo>
                      <a:pt x="28580" y="6430"/>
                      <a:pt x="22149" y="0"/>
                      <a:pt x="14290" y="0"/>
                    </a:cubicBezTo>
                    <a:cubicBezTo>
                      <a:pt x="6430" y="0"/>
                      <a:pt x="0" y="6430"/>
                      <a:pt x="0" y="14290"/>
                    </a:cubicBezTo>
                    <a:cubicBezTo>
                      <a:pt x="0" y="22149"/>
                      <a:pt x="6430" y="28580"/>
                      <a:pt x="14290" y="28580"/>
                    </a:cubicBezTo>
                    <a:cubicBezTo>
                      <a:pt x="22149" y="28580"/>
                      <a:pt x="28580" y="22149"/>
                      <a:pt x="28580" y="14290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4B1240C-1C53-4DF3-802A-F2509D361162}"/>
                  </a:ext>
                </a:extLst>
              </p:cNvPr>
              <p:cNvSpPr/>
              <p:nvPr/>
            </p:nvSpPr>
            <p:spPr>
              <a:xfrm>
                <a:off x="3393324" y="4672727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9056"/>
                      <a:pt x="8336" y="37392"/>
                      <a:pt x="18696" y="37392"/>
                    </a:cubicBezTo>
                    <a:cubicBezTo>
                      <a:pt x="29056" y="37273"/>
                      <a:pt x="37392" y="28937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FCA20A5-E21B-4196-BF24-2CA7C7AA6B0D}"/>
                  </a:ext>
                </a:extLst>
              </p:cNvPr>
              <p:cNvSpPr/>
              <p:nvPr/>
            </p:nvSpPr>
            <p:spPr>
              <a:xfrm>
                <a:off x="3393324" y="5117859"/>
                <a:ext cx="37392" cy="37392"/>
              </a:xfrm>
              <a:custGeom>
                <a:avLst/>
                <a:gdLst>
                  <a:gd name="connsiteX0" fmla="*/ 37392 w 37392"/>
                  <a:gd name="connsiteY0" fmla="*/ 18696 h 37392"/>
                  <a:gd name="connsiteX1" fmla="*/ 18696 w 37392"/>
                  <a:gd name="connsiteY1" fmla="*/ 0 h 37392"/>
                  <a:gd name="connsiteX2" fmla="*/ 0 w 37392"/>
                  <a:gd name="connsiteY2" fmla="*/ 18696 h 37392"/>
                  <a:gd name="connsiteX3" fmla="*/ 18696 w 37392"/>
                  <a:gd name="connsiteY3" fmla="*/ 37392 h 37392"/>
                  <a:gd name="connsiteX4" fmla="*/ 37392 w 37392"/>
                  <a:gd name="connsiteY4" fmla="*/ 18696 h 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92" h="37392">
                    <a:moveTo>
                      <a:pt x="37392" y="18696"/>
                    </a:moveTo>
                    <a:cubicBezTo>
                      <a:pt x="37392" y="8455"/>
                      <a:pt x="29056" y="0"/>
                      <a:pt x="18696" y="0"/>
                    </a:cubicBezTo>
                    <a:cubicBezTo>
                      <a:pt x="8455" y="0"/>
                      <a:pt x="0" y="8336"/>
                      <a:pt x="0" y="18696"/>
                    </a:cubicBezTo>
                    <a:cubicBezTo>
                      <a:pt x="0" y="29056"/>
                      <a:pt x="8336" y="37392"/>
                      <a:pt x="18696" y="37392"/>
                    </a:cubicBezTo>
                    <a:cubicBezTo>
                      <a:pt x="29056" y="37392"/>
                      <a:pt x="37392" y="29056"/>
                      <a:pt x="37392" y="1869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EBA60FF-BB8A-4241-AB44-CDDE6465354B}"/>
                  </a:ext>
                </a:extLst>
              </p:cNvPr>
              <p:cNvSpPr/>
              <p:nvPr/>
            </p:nvSpPr>
            <p:spPr>
              <a:xfrm>
                <a:off x="3407256" y="2907680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E7F85F7-1734-40FB-8EA1-A9A1E5B30BAA}"/>
                  </a:ext>
                </a:extLst>
              </p:cNvPr>
              <p:cNvSpPr/>
              <p:nvPr/>
            </p:nvSpPr>
            <p:spPr>
              <a:xfrm>
                <a:off x="3547417" y="3130008"/>
                <a:ext cx="9764" cy="9769"/>
              </a:xfrm>
              <a:custGeom>
                <a:avLst/>
                <a:gdLst>
                  <a:gd name="connsiteX0" fmla="*/ 9765 w 9764"/>
                  <a:gd name="connsiteY0" fmla="*/ 4882 h 9769"/>
                  <a:gd name="connsiteX1" fmla="*/ 4882 w 9764"/>
                  <a:gd name="connsiteY1" fmla="*/ 0 h 9769"/>
                  <a:gd name="connsiteX2" fmla="*/ 0 w 9764"/>
                  <a:gd name="connsiteY2" fmla="*/ 4882 h 9769"/>
                  <a:gd name="connsiteX3" fmla="*/ 4882 w 9764"/>
                  <a:gd name="connsiteY3" fmla="*/ 9765 h 9769"/>
                  <a:gd name="connsiteX4" fmla="*/ 9765 w 9764"/>
                  <a:gd name="connsiteY4" fmla="*/ 4882 h 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9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4" y="0"/>
                      <a:pt x="0" y="2143"/>
                      <a:pt x="0" y="4882"/>
                    </a:cubicBezTo>
                    <a:cubicBezTo>
                      <a:pt x="0" y="7621"/>
                      <a:pt x="2144" y="9765"/>
                      <a:pt x="4882" y="9765"/>
                    </a:cubicBezTo>
                    <a:cubicBezTo>
                      <a:pt x="7502" y="9884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E38BFE3-31DC-45D1-A0CD-B12C0579998E}"/>
                  </a:ext>
                </a:extLst>
              </p:cNvPr>
              <p:cNvSpPr/>
              <p:nvPr/>
            </p:nvSpPr>
            <p:spPr>
              <a:xfrm>
                <a:off x="3405708" y="3350906"/>
                <a:ext cx="12622" cy="12622"/>
              </a:xfrm>
              <a:custGeom>
                <a:avLst/>
                <a:gdLst>
                  <a:gd name="connsiteX0" fmla="*/ 12623 w 12622"/>
                  <a:gd name="connsiteY0" fmla="*/ 6311 h 12622"/>
                  <a:gd name="connsiteX1" fmla="*/ 6311 w 12622"/>
                  <a:gd name="connsiteY1" fmla="*/ 0 h 12622"/>
                  <a:gd name="connsiteX2" fmla="*/ 0 w 12622"/>
                  <a:gd name="connsiteY2" fmla="*/ 6311 h 12622"/>
                  <a:gd name="connsiteX3" fmla="*/ 6311 w 12622"/>
                  <a:gd name="connsiteY3" fmla="*/ 12623 h 12622"/>
                  <a:gd name="connsiteX4" fmla="*/ 12623 w 12622"/>
                  <a:gd name="connsiteY4" fmla="*/ 6311 h 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2" h="12622">
                    <a:moveTo>
                      <a:pt x="12623" y="6311"/>
                    </a:moveTo>
                    <a:cubicBezTo>
                      <a:pt x="12623" y="2858"/>
                      <a:pt x="9765" y="0"/>
                      <a:pt x="6311" y="0"/>
                    </a:cubicBezTo>
                    <a:cubicBezTo>
                      <a:pt x="2858" y="0"/>
                      <a:pt x="0" y="2858"/>
                      <a:pt x="0" y="6311"/>
                    </a:cubicBezTo>
                    <a:cubicBezTo>
                      <a:pt x="0" y="9765"/>
                      <a:pt x="2858" y="12623"/>
                      <a:pt x="6311" y="12623"/>
                    </a:cubicBezTo>
                    <a:cubicBezTo>
                      <a:pt x="9765" y="12623"/>
                      <a:pt x="12623" y="9884"/>
                      <a:pt x="12623" y="63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8241F94-7D2E-41CE-9BE4-5A1AC7599A80}"/>
                  </a:ext>
                </a:extLst>
              </p:cNvPr>
              <p:cNvSpPr/>
              <p:nvPr/>
            </p:nvSpPr>
            <p:spPr>
              <a:xfrm>
                <a:off x="3545392" y="3572758"/>
                <a:ext cx="13813" cy="13813"/>
              </a:xfrm>
              <a:custGeom>
                <a:avLst/>
                <a:gdLst>
                  <a:gd name="connsiteX0" fmla="*/ 13814 w 13813"/>
                  <a:gd name="connsiteY0" fmla="*/ 6907 h 13813"/>
                  <a:gd name="connsiteX1" fmla="*/ 6907 w 13813"/>
                  <a:gd name="connsiteY1" fmla="*/ 0 h 13813"/>
                  <a:gd name="connsiteX2" fmla="*/ 0 w 13813"/>
                  <a:gd name="connsiteY2" fmla="*/ 6907 h 13813"/>
                  <a:gd name="connsiteX3" fmla="*/ 6907 w 13813"/>
                  <a:gd name="connsiteY3" fmla="*/ 13813 h 13813"/>
                  <a:gd name="connsiteX4" fmla="*/ 13814 w 13813"/>
                  <a:gd name="connsiteY4" fmla="*/ 6907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3" h="13813">
                    <a:moveTo>
                      <a:pt x="13814" y="6907"/>
                    </a:moveTo>
                    <a:cubicBezTo>
                      <a:pt x="13814" y="3096"/>
                      <a:pt x="10718" y="0"/>
                      <a:pt x="6907" y="0"/>
                    </a:cubicBezTo>
                    <a:cubicBezTo>
                      <a:pt x="3096" y="0"/>
                      <a:pt x="0" y="3096"/>
                      <a:pt x="0" y="6907"/>
                    </a:cubicBezTo>
                    <a:cubicBezTo>
                      <a:pt x="0" y="10717"/>
                      <a:pt x="3096" y="13813"/>
                      <a:pt x="6907" y="13813"/>
                    </a:cubicBezTo>
                    <a:cubicBezTo>
                      <a:pt x="10718" y="13813"/>
                      <a:pt x="13814" y="10717"/>
                      <a:pt x="13814" y="690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99B817B-4F1C-4D5E-90ED-87006ADD60F0}"/>
                  </a:ext>
                </a:extLst>
              </p:cNvPr>
              <p:cNvSpPr/>
              <p:nvPr/>
            </p:nvSpPr>
            <p:spPr>
              <a:xfrm>
                <a:off x="3403207" y="3794133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5" y="17624"/>
                      <a:pt x="17624" y="13694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EAA40F2-BA9E-466A-B5A5-6B5301BDD3D9}"/>
                  </a:ext>
                </a:extLst>
              </p:cNvPr>
              <p:cNvSpPr/>
              <p:nvPr/>
            </p:nvSpPr>
            <p:spPr>
              <a:xfrm>
                <a:off x="3841790" y="4017414"/>
                <a:ext cx="13813" cy="13813"/>
              </a:xfrm>
              <a:custGeom>
                <a:avLst/>
                <a:gdLst>
                  <a:gd name="connsiteX0" fmla="*/ 13814 w 13813"/>
                  <a:gd name="connsiteY0" fmla="*/ 6907 h 13813"/>
                  <a:gd name="connsiteX1" fmla="*/ 6907 w 13813"/>
                  <a:gd name="connsiteY1" fmla="*/ 0 h 13813"/>
                  <a:gd name="connsiteX2" fmla="*/ 0 w 13813"/>
                  <a:gd name="connsiteY2" fmla="*/ 6907 h 13813"/>
                  <a:gd name="connsiteX3" fmla="*/ 6907 w 13813"/>
                  <a:gd name="connsiteY3" fmla="*/ 13814 h 13813"/>
                  <a:gd name="connsiteX4" fmla="*/ 13814 w 13813"/>
                  <a:gd name="connsiteY4" fmla="*/ 6907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3" h="13813">
                    <a:moveTo>
                      <a:pt x="13814" y="6907"/>
                    </a:moveTo>
                    <a:cubicBezTo>
                      <a:pt x="13814" y="3096"/>
                      <a:pt x="10717" y="0"/>
                      <a:pt x="6907" y="0"/>
                    </a:cubicBezTo>
                    <a:cubicBezTo>
                      <a:pt x="3096" y="0"/>
                      <a:pt x="0" y="3096"/>
                      <a:pt x="0" y="6907"/>
                    </a:cubicBezTo>
                    <a:cubicBezTo>
                      <a:pt x="0" y="10717"/>
                      <a:pt x="3096" y="13814"/>
                      <a:pt x="6907" y="13814"/>
                    </a:cubicBezTo>
                    <a:cubicBezTo>
                      <a:pt x="10717" y="13814"/>
                      <a:pt x="13814" y="10717"/>
                      <a:pt x="13814" y="690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6861DA4C-34E7-4AA1-9A78-836F392463E9}"/>
                  </a:ext>
                </a:extLst>
              </p:cNvPr>
              <p:cNvSpPr/>
              <p:nvPr/>
            </p:nvSpPr>
            <p:spPr>
              <a:xfrm>
                <a:off x="3839885" y="4460164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5"/>
                      <a:pt x="3930" y="17624"/>
                      <a:pt x="8812" y="17624"/>
                    </a:cubicBezTo>
                    <a:cubicBezTo>
                      <a:pt x="13694" y="17624"/>
                      <a:pt x="17624" y="1369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5D80499-0D94-40AA-ADC7-40A04E9EA3C4}"/>
                  </a:ext>
                </a:extLst>
              </p:cNvPr>
              <p:cNvSpPr/>
              <p:nvPr/>
            </p:nvSpPr>
            <p:spPr>
              <a:xfrm>
                <a:off x="3837265" y="4902319"/>
                <a:ext cx="22863" cy="22863"/>
              </a:xfrm>
              <a:custGeom>
                <a:avLst/>
                <a:gdLst>
                  <a:gd name="connsiteX0" fmla="*/ 22864 w 22863"/>
                  <a:gd name="connsiteY0" fmla="*/ 11432 h 22863"/>
                  <a:gd name="connsiteX1" fmla="*/ 11432 w 22863"/>
                  <a:gd name="connsiteY1" fmla="*/ 0 h 22863"/>
                  <a:gd name="connsiteX2" fmla="*/ 0 w 22863"/>
                  <a:gd name="connsiteY2" fmla="*/ 11432 h 22863"/>
                  <a:gd name="connsiteX3" fmla="*/ 11432 w 22863"/>
                  <a:gd name="connsiteY3" fmla="*/ 22864 h 22863"/>
                  <a:gd name="connsiteX4" fmla="*/ 22864 w 22863"/>
                  <a:gd name="connsiteY4" fmla="*/ 11432 h 2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3" h="22863">
                    <a:moveTo>
                      <a:pt x="22864" y="11432"/>
                    </a:moveTo>
                    <a:cubicBezTo>
                      <a:pt x="22864" y="5121"/>
                      <a:pt x="17743" y="0"/>
                      <a:pt x="11432" y="0"/>
                    </a:cubicBezTo>
                    <a:cubicBezTo>
                      <a:pt x="5120" y="0"/>
                      <a:pt x="0" y="5121"/>
                      <a:pt x="0" y="11432"/>
                    </a:cubicBezTo>
                    <a:cubicBezTo>
                      <a:pt x="0" y="17743"/>
                      <a:pt x="5120" y="22864"/>
                      <a:pt x="11432" y="22864"/>
                    </a:cubicBezTo>
                    <a:cubicBezTo>
                      <a:pt x="17743" y="22864"/>
                      <a:pt x="22864" y="17743"/>
                      <a:pt x="22864" y="1143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0F555B2-4974-4EFC-BF37-511439A15D23}"/>
                  </a:ext>
                </a:extLst>
              </p:cNvPr>
              <p:cNvSpPr/>
              <p:nvPr/>
            </p:nvSpPr>
            <p:spPr>
              <a:xfrm>
                <a:off x="3839885" y="5349594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4" y="17624"/>
                      <a:pt x="17624" y="13694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1E1DC6F-76FC-4A9A-A037-56EE48553A96}"/>
                  </a:ext>
                </a:extLst>
              </p:cNvPr>
              <p:cNvSpPr/>
              <p:nvPr/>
            </p:nvSpPr>
            <p:spPr>
              <a:xfrm>
                <a:off x="3694246" y="4237836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5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5"/>
                      <a:pt x="3930" y="17624"/>
                      <a:pt x="8812" y="17624"/>
                    </a:cubicBezTo>
                    <a:cubicBezTo>
                      <a:pt x="13695" y="17624"/>
                      <a:pt x="17624" y="1369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ECD86B1-5059-40C8-A72A-E188BA7B10CF}"/>
                  </a:ext>
                </a:extLst>
              </p:cNvPr>
              <p:cNvSpPr/>
              <p:nvPr/>
            </p:nvSpPr>
            <p:spPr>
              <a:xfrm>
                <a:off x="3691031" y="4679277"/>
                <a:ext cx="24292" cy="24292"/>
              </a:xfrm>
              <a:custGeom>
                <a:avLst/>
                <a:gdLst>
                  <a:gd name="connsiteX0" fmla="*/ 24293 w 24292"/>
                  <a:gd name="connsiteY0" fmla="*/ 12146 h 24292"/>
                  <a:gd name="connsiteX1" fmla="*/ 12146 w 24292"/>
                  <a:gd name="connsiteY1" fmla="*/ 0 h 24292"/>
                  <a:gd name="connsiteX2" fmla="*/ 0 w 24292"/>
                  <a:gd name="connsiteY2" fmla="*/ 12146 h 24292"/>
                  <a:gd name="connsiteX3" fmla="*/ 12146 w 24292"/>
                  <a:gd name="connsiteY3" fmla="*/ 24293 h 24292"/>
                  <a:gd name="connsiteX4" fmla="*/ 24293 w 24292"/>
                  <a:gd name="connsiteY4" fmla="*/ 12146 h 2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2" h="24292">
                    <a:moveTo>
                      <a:pt x="24293" y="12146"/>
                    </a:moveTo>
                    <a:cubicBezTo>
                      <a:pt x="24293" y="5478"/>
                      <a:pt x="18815" y="0"/>
                      <a:pt x="12146" y="0"/>
                    </a:cubicBezTo>
                    <a:cubicBezTo>
                      <a:pt x="5478" y="0"/>
                      <a:pt x="0" y="5478"/>
                      <a:pt x="0" y="12146"/>
                    </a:cubicBezTo>
                    <a:cubicBezTo>
                      <a:pt x="0" y="18815"/>
                      <a:pt x="5478" y="24293"/>
                      <a:pt x="12146" y="24293"/>
                    </a:cubicBezTo>
                    <a:cubicBezTo>
                      <a:pt x="18815" y="24174"/>
                      <a:pt x="24293" y="18815"/>
                      <a:pt x="24293" y="1214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1BFF250-818C-4FF2-9B91-24F5DC7F0715}"/>
                  </a:ext>
                </a:extLst>
              </p:cNvPr>
              <p:cNvSpPr/>
              <p:nvPr/>
            </p:nvSpPr>
            <p:spPr>
              <a:xfrm>
                <a:off x="3691031" y="5124409"/>
                <a:ext cx="24292" cy="24292"/>
              </a:xfrm>
              <a:custGeom>
                <a:avLst/>
                <a:gdLst>
                  <a:gd name="connsiteX0" fmla="*/ 24293 w 24292"/>
                  <a:gd name="connsiteY0" fmla="*/ 12146 h 24292"/>
                  <a:gd name="connsiteX1" fmla="*/ 12146 w 24292"/>
                  <a:gd name="connsiteY1" fmla="*/ 0 h 24292"/>
                  <a:gd name="connsiteX2" fmla="*/ 0 w 24292"/>
                  <a:gd name="connsiteY2" fmla="*/ 12146 h 24292"/>
                  <a:gd name="connsiteX3" fmla="*/ 12146 w 24292"/>
                  <a:gd name="connsiteY3" fmla="*/ 24293 h 24292"/>
                  <a:gd name="connsiteX4" fmla="*/ 24293 w 24292"/>
                  <a:gd name="connsiteY4" fmla="*/ 12146 h 2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2" h="24292">
                    <a:moveTo>
                      <a:pt x="24293" y="12146"/>
                    </a:moveTo>
                    <a:cubicBezTo>
                      <a:pt x="24293" y="5478"/>
                      <a:pt x="18815" y="0"/>
                      <a:pt x="12146" y="0"/>
                    </a:cubicBezTo>
                    <a:cubicBezTo>
                      <a:pt x="5478" y="0"/>
                      <a:pt x="0" y="5478"/>
                      <a:pt x="0" y="12146"/>
                    </a:cubicBezTo>
                    <a:cubicBezTo>
                      <a:pt x="0" y="18815"/>
                      <a:pt x="5478" y="24293"/>
                      <a:pt x="12146" y="24293"/>
                    </a:cubicBezTo>
                    <a:cubicBezTo>
                      <a:pt x="18815" y="24293"/>
                      <a:pt x="24293" y="18815"/>
                      <a:pt x="24293" y="1214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7FDF86D-9B97-4C67-867F-3FDBAC5F83C3}"/>
                  </a:ext>
                </a:extLst>
              </p:cNvPr>
              <p:cNvSpPr/>
              <p:nvPr/>
            </p:nvSpPr>
            <p:spPr>
              <a:xfrm>
                <a:off x="3698771" y="2908156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BE122B6-3606-49E7-9FA0-90C97CAF9174}"/>
                  </a:ext>
                </a:extLst>
              </p:cNvPr>
              <p:cNvSpPr/>
              <p:nvPr/>
            </p:nvSpPr>
            <p:spPr>
              <a:xfrm>
                <a:off x="3838932" y="3130484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907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D6CD468-342B-463D-BE3C-177F2554D50C}"/>
                  </a:ext>
                </a:extLst>
              </p:cNvPr>
              <p:cNvSpPr/>
              <p:nvPr/>
            </p:nvSpPr>
            <p:spPr>
              <a:xfrm>
                <a:off x="3698295" y="3352335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5570CCD-2ABE-40E4-8886-0B2DC1D1E156}"/>
                  </a:ext>
                </a:extLst>
              </p:cNvPr>
              <p:cNvSpPr/>
              <p:nvPr/>
            </p:nvSpPr>
            <p:spPr>
              <a:xfrm>
                <a:off x="3838456" y="3574782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502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A9296F0-E10B-453D-A411-6C6074741BC1}"/>
                  </a:ext>
                </a:extLst>
              </p:cNvPr>
              <p:cNvSpPr/>
              <p:nvPr/>
            </p:nvSpPr>
            <p:spPr>
              <a:xfrm>
                <a:off x="3696270" y="3796038"/>
                <a:ext cx="13813" cy="13813"/>
              </a:xfrm>
              <a:custGeom>
                <a:avLst/>
                <a:gdLst>
                  <a:gd name="connsiteX0" fmla="*/ 13814 w 13813"/>
                  <a:gd name="connsiteY0" fmla="*/ 6907 h 13813"/>
                  <a:gd name="connsiteX1" fmla="*/ 6907 w 13813"/>
                  <a:gd name="connsiteY1" fmla="*/ 0 h 13813"/>
                  <a:gd name="connsiteX2" fmla="*/ 0 w 13813"/>
                  <a:gd name="connsiteY2" fmla="*/ 6907 h 13813"/>
                  <a:gd name="connsiteX3" fmla="*/ 6907 w 13813"/>
                  <a:gd name="connsiteY3" fmla="*/ 13813 h 13813"/>
                  <a:gd name="connsiteX4" fmla="*/ 13814 w 13813"/>
                  <a:gd name="connsiteY4" fmla="*/ 6907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3" h="13813">
                    <a:moveTo>
                      <a:pt x="13814" y="6907"/>
                    </a:moveTo>
                    <a:cubicBezTo>
                      <a:pt x="13814" y="3096"/>
                      <a:pt x="10718" y="0"/>
                      <a:pt x="6907" y="0"/>
                    </a:cubicBezTo>
                    <a:cubicBezTo>
                      <a:pt x="3096" y="0"/>
                      <a:pt x="0" y="3096"/>
                      <a:pt x="0" y="6907"/>
                    </a:cubicBezTo>
                    <a:cubicBezTo>
                      <a:pt x="0" y="10717"/>
                      <a:pt x="3096" y="13813"/>
                      <a:pt x="6907" y="13813"/>
                    </a:cubicBezTo>
                    <a:cubicBezTo>
                      <a:pt x="10718" y="13813"/>
                      <a:pt x="13814" y="10717"/>
                      <a:pt x="13814" y="6907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2401AC7-0B6C-42E0-8881-BC7F8BD418A9}"/>
                  </a:ext>
                </a:extLst>
              </p:cNvPr>
              <p:cNvSpPr/>
              <p:nvPr/>
            </p:nvSpPr>
            <p:spPr>
              <a:xfrm>
                <a:off x="4132947" y="4019438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4" y="0"/>
                      <a:pt x="0" y="2143"/>
                      <a:pt x="0" y="4882"/>
                    </a:cubicBezTo>
                    <a:cubicBezTo>
                      <a:pt x="0" y="7621"/>
                      <a:pt x="2144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06FDEA8-3FAA-4218-996D-9F589517A98D}"/>
                  </a:ext>
                </a:extLst>
              </p:cNvPr>
              <p:cNvSpPr/>
              <p:nvPr/>
            </p:nvSpPr>
            <p:spPr>
              <a:xfrm>
                <a:off x="4132233" y="4463498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574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D5E5061-6F59-4046-A26C-66989541471B}"/>
                  </a:ext>
                </a:extLst>
              </p:cNvPr>
              <p:cNvSpPr/>
              <p:nvPr/>
            </p:nvSpPr>
            <p:spPr>
              <a:xfrm>
                <a:off x="4131995" y="4908035"/>
                <a:ext cx="11431" cy="11432"/>
              </a:xfrm>
              <a:custGeom>
                <a:avLst/>
                <a:gdLst>
                  <a:gd name="connsiteX0" fmla="*/ 11432 w 11431"/>
                  <a:gd name="connsiteY0" fmla="*/ 5716 h 11432"/>
                  <a:gd name="connsiteX1" fmla="*/ 5716 w 11431"/>
                  <a:gd name="connsiteY1" fmla="*/ 0 h 11432"/>
                  <a:gd name="connsiteX2" fmla="*/ 0 w 11431"/>
                  <a:gd name="connsiteY2" fmla="*/ 5716 h 11432"/>
                  <a:gd name="connsiteX3" fmla="*/ 5716 w 11431"/>
                  <a:gd name="connsiteY3" fmla="*/ 11432 h 11432"/>
                  <a:gd name="connsiteX4" fmla="*/ 11432 w 11431"/>
                  <a:gd name="connsiteY4" fmla="*/ 5716 h 1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1" h="11432">
                    <a:moveTo>
                      <a:pt x="11432" y="5716"/>
                    </a:moveTo>
                    <a:cubicBezTo>
                      <a:pt x="11432" y="2620"/>
                      <a:pt x="8931" y="0"/>
                      <a:pt x="5716" y="0"/>
                    </a:cubicBezTo>
                    <a:cubicBezTo>
                      <a:pt x="2501" y="0"/>
                      <a:pt x="0" y="2501"/>
                      <a:pt x="0" y="5716"/>
                    </a:cubicBezTo>
                    <a:cubicBezTo>
                      <a:pt x="0" y="8812"/>
                      <a:pt x="2501" y="11432"/>
                      <a:pt x="5716" y="11432"/>
                    </a:cubicBezTo>
                    <a:cubicBezTo>
                      <a:pt x="8931" y="11432"/>
                      <a:pt x="11432" y="8812"/>
                      <a:pt x="11432" y="571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D85A927-D31A-4F6E-B0CF-D005996A5E27}"/>
                  </a:ext>
                </a:extLst>
              </p:cNvPr>
              <p:cNvSpPr/>
              <p:nvPr/>
            </p:nvSpPr>
            <p:spPr>
              <a:xfrm>
                <a:off x="4132233" y="5352929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5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5"/>
                      <a:pt x="5478" y="10955"/>
                    </a:cubicBezTo>
                    <a:cubicBezTo>
                      <a:pt x="8455" y="10955"/>
                      <a:pt x="10956" y="8574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85B048D-37FE-485E-BAA8-8A21B7D47674}"/>
                  </a:ext>
                </a:extLst>
              </p:cNvPr>
              <p:cNvSpPr/>
              <p:nvPr/>
            </p:nvSpPr>
            <p:spPr>
              <a:xfrm>
                <a:off x="3985880" y="4240337"/>
                <a:ext cx="12623" cy="12622"/>
              </a:xfrm>
              <a:custGeom>
                <a:avLst/>
                <a:gdLst>
                  <a:gd name="connsiteX0" fmla="*/ 12623 w 12623"/>
                  <a:gd name="connsiteY0" fmla="*/ 6311 h 12622"/>
                  <a:gd name="connsiteX1" fmla="*/ 6312 w 12623"/>
                  <a:gd name="connsiteY1" fmla="*/ 0 h 12622"/>
                  <a:gd name="connsiteX2" fmla="*/ 0 w 12623"/>
                  <a:gd name="connsiteY2" fmla="*/ 6311 h 12622"/>
                  <a:gd name="connsiteX3" fmla="*/ 6312 w 12623"/>
                  <a:gd name="connsiteY3" fmla="*/ 12623 h 12622"/>
                  <a:gd name="connsiteX4" fmla="*/ 12623 w 12623"/>
                  <a:gd name="connsiteY4" fmla="*/ 6311 h 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3" h="12622">
                    <a:moveTo>
                      <a:pt x="12623" y="6311"/>
                    </a:moveTo>
                    <a:cubicBezTo>
                      <a:pt x="12623" y="2858"/>
                      <a:pt x="9765" y="0"/>
                      <a:pt x="6312" y="0"/>
                    </a:cubicBezTo>
                    <a:cubicBezTo>
                      <a:pt x="2858" y="0"/>
                      <a:pt x="0" y="2858"/>
                      <a:pt x="0" y="6311"/>
                    </a:cubicBezTo>
                    <a:cubicBezTo>
                      <a:pt x="0" y="9765"/>
                      <a:pt x="2858" y="12623"/>
                      <a:pt x="6312" y="12623"/>
                    </a:cubicBezTo>
                    <a:cubicBezTo>
                      <a:pt x="9765" y="12623"/>
                      <a:pt x="12623" y="9765"/>
                      <a:pt x="12623" y="6311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7FA5022-7FBB-47A7-BFBE-48394367CEBE}"/>
                  </a:ext>
                </a:extLst>
              </p:cNvPr>
              <p:cNvSpPr/>
              <p:nvPr/>
            </p:nvSpPr>
            <p:spPr>
              <a:xfrm>
                <a:off x="3983379" y="4682611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4" y="17624"/>
                      <a:pt x="17624" y="13575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A8A5EB9-076C-4F45-B527-8B1149BA3A72}"/>
                  </a:ext>
                </a:extLst>
              </p:cNvPr>
              <p:cNvSpPr/>
              <p:nvPr/>
            </p:nvSpPr>
            <p:spPr>
              <a:xfrm>
                <a:off x="3983379" y="5127743"/>
                <a:ext cx="17624" cy="17624"/>
              </a:xfrm>
              <a:custGeom>
                <a:avLst/>
                <a:gdLst>
                  <a:gd name="connsiteX0" fmla="*/ 17624 w 17624"/>
                  <a:gd name="connsiteY0" fmla="*/ 8812 h 17624"/>
                  <a:gd name="connsiteX1" fmla="*/ 8812 w 17624"/>
                  <a:gd name="connsiteY1" fmla="*/ 0 h 17624"/>
                  <a:gd name="connsiteX2" fmla="*/ 0 w 17624"/>
                  <a:gd name="connsiteY2" fmla="*/ 8812 h 17624"/>
                  <a:gd name="connsiteX3" fmla="*/ 8812 w 17624"/>
                  <a:gd name="connsiteY3" fmla="*/ 17624 h 17624"/>
                  <a:gd name="connsiteX4" fmla="*/ 17624 w 17624"/>
                  <a:gd name="connsiteY4" fmla="*/ 8812 h 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" h="17624">
                    <a:moveTo>
                      <a:pt x="17624" y="8812"/>
                    </a:moveTo>
                    <a:cubicBezTo>
                      <a:pt x="17624" y="3930"/>
                      <a:pt x="13694" y="0"/>
                      <a:pt x="8812" y="0"/>
                    </a:cubicBezTo>
                    <a:cubicBezTo>
                      <a:pt x="3930" y="0"/>
                      <a:pt x="0" y="3930"/>
                      <a:pt x="0" y="8812"/>
                    </a:cubicBezTo>
                    <a:cubicBezTo>
                      <a:pt x="0" y="13694"/>
                      <a:pt x="3930" y="17624"/>
                      <a:pt x="8812" y="17624"/>
                    </a:cubicBezTo>
                    <a:cubicBezTo>
                      <a:pt x="13694" y="17624"/>
                      <a:pt x="17624" y="13694"/>
                      <a:pt x="17624" y="881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F58F602-F5FD-44A3-A539-2259126304C6}"/>
                  </a:ext>
                </a:extLst>
              </p:cNvPr>
              <p:cNvSpPr/>
              <p:nvPr/>
            </p:nvSpPr>
            <p:spPr>
              <a:xfrm>
                <a:off x="3987785" y="3352812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907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6B21F59-63C8-447C-BDAB-577494C78583}"/>
                  </a:ext>
                </a:extLst>
              </p:cNvPr>
              <p:cNvSpPr/>
              <p:nvPr/>
            </p:nvSpPr>
            <p:spPr>
              <a:xfrm>
                <a:off x="4127946" y="3575259"/>
                <a:ext cx="8812" cy="8812"/>
              </a:xfrm>
              <a:custGeom>
                <a:avLst/>
                <a:gdLst>
                  <a:gd name="connsiteX0" fmla="*/ 8812 w 8812"/>
                  <a:gd name="connsiteY0" fmla="*/ 4406 h 8812"/>
                  <a:gd name="connsiteX1" fmla="*/ 4406 w 8812"/>
                  <a:gd name="connsiteY1" fmla="*/ 0 h 8812"/>
                  <a:gd name="connsiteX2" fmla="*/ 0 w 8812"/>
                  <a:gd name="connsiteY2" fmla="*/ 4406 h 8812"/>
                  <a:gd name="connsiteX3" fmla="*/ 4406 w 8812"/>
                  <a:gd name="connsiteY3" fmla="*/ 8812 h 8812"/>
                  <a:gd name="connsiteX4" fmla="*/ 8812 w 8812"/>
                  <a:gd name="connsiteY4" fmla="*/ 4406 h 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" h="8812">
                    <a:moveTo>
                      <a:pt x="8812" y="4406"/>
                    </a:moveTo>
                    <a:cubicBezTo>
                      <a:pt x="8812" y="2024"/>
                      <a:pt x="6907" y="0"/>
                      <a:pt x="4406" y="0"/>
                    </a:cubicBezTo>
                    <a:cubicBezTo>
                      <a:pt x="1905" y="0"/>
                      <a:pt x="0" y="1905"/>
                      <a:pt x="0" y="4406"/>
                    </a:cubicBezTo>
                    <a:cubicBezTo>
                      <a:pt x="0" y="6788"/>
                      <a:pt x="1905" y="8812"/>
                      <a:pt x="4406" y="8812"/>
                    </a:cubicBezTo>
                    <a:cubicBezTo>
                      <a:pt x="6907" y="8812"/>
                      <a:pt x="8812" y="6788"/>
                      <a:pt x="8812" y="4406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A7DE0BC-F677-43C0-90A5-0DD1849BE0E7}"/>
                  </a:ext>
                </a:extLst>
              </p:cNvPr>
              <p:cNvSpPr/>
              <p:nvPr/>
            </p:nvSpPr>
            <p:spPr>
              <a:xfrm>
                <a:off x="3987309" y="3798063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3"/>
                      <a:pt x="7621" y="0"/>
                      <a:pt x="4882" y="0"/>
                    </a:cubicBezTo>
                    <a:cubicBezTo>
                      <a:pt x="2143" y="0"/>
                      <a:pt x="0" y="2143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221FB26E-6386-4823-90FF-48E6D369DE94}"/>
                  </a:ext>
                </a:extLst>
              </p:cNvPr>
              <p:cNvSpPr/>
              <p:nvPr/>
            </p:nvSpPr>
            <p:spPr>
              <a:xfrm>
                <a:off x="4421366" y="4908273"/>
                <a:ext cx="10955" cy="10955"/>
              </a:xfrm>
              <a:custGeom>
                <a:avLst/>
                <a:gdLst>
                  <a:gd name="connsiteX0" fmla="*/ 10956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6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6" y="5478"/>
                    </a:moveTo>
                    <a:cubicBezTo>
                      <a:pt x="10956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455" y="10956"/>
                      <a:pt x="10956" y="8455"/>
                      <a:pt x="10956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94A72D7-FF31-41A3-B950-6CE1FCBE416E}"/>
                  </a:ext>
                </a:extLst>
              </p:cNvPr>
              <p:cNvSpPr/>
              <p:nvPr/>
            </p:nvSpPr>
            <p:spPr>
              <a:xfrm>
                <a:off x="4276443" y="4241766"/>
                <a:ext cx="9764" cy="9764"/>
              </a:xfrm>
              <a:custGeom>
                <a:avLst/>
                <a:gdLst>
                  <a:gd name="connsiteX0" fmla="*/ 9765 w 9764"/>
                  <a:gd name="connsiteY0" fmla="*/ 4882 h 9764"/>
                  <a:gd name="connsiteX1" fmla="*/ 4882 w 9764"/>
                  <a:gd name="connsiteY1" fmla="*/ 0 h 9764"/>
                  <a:gd name="connsiteX2" fmla="*/ 0 w 9764"/>
                  <a:gd name="connsiteY2" fmla="*/ 4882 h 9764"/>
                  <a:gd name="connsiteX3" fmla="*/ 4882 w 9764"/>
                  <a:gd name="connsiteY3" fmla="*/ 9765 h 9764"/>
                  <a:gd name="connsiteX4" fmla="*/ 9765 w 9764"/>
                  <a:gd name="connsiteY4" fmla="*/ 4882 h 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4" h="9764">
                    <a:moveTo>
                      <a:pt x="9765" y="4882"/>
                    </a:moveTo>
                    <a:cubicBezTo>
                      <a:pt x="9765" y="2144"/>
                      <a:pt x="7621" y="0"/>
                      <a:pt x="4882" y="0"/>
                    </a:cubicBezTo>
                    <a:cubicBezTo>
                      <a:pt x="2143" y="0"/>
                      <a:pt x="0" y="2144"/>
                      <a:pt x="0" y="4882"/>
                    </a:cubicBezTo>
                    <a:cubicBezTo>
                      <a:pt x="0" y="7621"/>
                      <a:pt x="2143" y="9765"/>
                      <a:pt x="4882" y="9765"/>
                    </a:cubicBezTo>
                    <a:cubicBezTo>
                      <a:pt x="7621" y="9765"/>
                      <a:pt x="9765" y="7621"/>
                      <a:pt x="9765" y="4882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BFC5022D-4191-4E33-9D00-9B0E68210FAB}"/>
                  </a:ext>
                </a:extLst>
              </p:cNvPr>
              <p:cNvSpPr/>
              <p:nvPr/>
            </p:nvSpPr>
            <p:spPr>
              <a:xfrm>
                <a:off x="4275728" y="4685945"/>
                <a:ext cx="10955" cy="10955"/>
              </a:xfrm>
              <a:custGeom>
                <a:avLst/>
                <a:gdLst>
                  <a:gd name="connsiteX0" fmla="*/ 10955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6 h 10955"/>
                  <a:gd name="connsiteX4" fmla="*/ 10955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5" y="5478"/>
                    </a:moveTo>
                    <a:cubicBezTo>
                      <a:pt x="10955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6"/>
                      <a:pt x="5478" y="10956"/>
                    </a:cubicBezTo>
                    <a:cubicBezTo>
                      <a:pt x="8574" y="10956"/>
                      <a:pt x="10955" y="8455"/>
                      <a:pt x="10955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5BFAC19-FCDC-4646-8450-FE9D1A455154}"/>
                  </a:ext>
                </a:extLst>
              </p:cNvPr>
              <p:cNvSpPr/>
              <p:nvPr/>
            </p:nvSpPr>
            <p:spPr>
              <a:xfrm>
                <a:off x="4275728" y="5131077"/>
                <a:ext cx="10955" cy="10955"/>
              </a:xfrm>
              <a:custGeom>
                <a:avLst/>
                <a:gdLst>
                  <a:gd name="connsiteX0" fmla="*/ 10955 w 10955"/>
                  <a:gd name="connsiteY0" fmla="*/ 5478 h 10955"/>
                  <a:gd name="connsiteX1" fmla="*/ 5478 w 10955"/>
                  <a:gd name="connsiteY1" fmla="*/ 0 h 10955"/>
                  <a:gd name="connsiteX2" fmla="*/ 0 w 10955"/>
                  <a:gd name="connsiteY2" fmla="*/ 5478 h 10955"/>
                  <a:gd name="connsiteX3" fmla="*/ 5478 w 10955"/>
                  <a:gd name="connsiteY3" fmla="*/ 10955 h 10955"/>
                  <a:gd name="connsiteX4" fmla="*/ 10955 w 10955"/>
                  <a:gd name="connsiteY4" fmla="*/ 5478 h 1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5" h="10955">
                    <a:moveTo>
                      <a:pt x="10955" y="5478"/>
                    </a:moveTo>
                    <a:cubicBezTo>
                      <a:pt x="10955" y="2501"/>
                      <a:pt x="8455" y="0"/>
                      <a:pt x="5478" y="0"/>
                    </a:cubicBezTo>
                    <a:cubicBezTo>
                      <a:pt x="2501" y="0"/>
                      <a:pt x="0" y="2501"/>
                      <a:pt x="0" y="5478"/>
                    </a:cubicBezTo>
                    <a:cubicBezTo>
                      <a:pt x="0" y="8455"/>
                      <a:pt x="2501" y="10955"/>
                      <a:pt x="5478" y="10955"/>
                    </a:cubicBezTo>
                    <a:cubicBezTo>
                      <a:pt x="8574" y="10955"/>
                      <a:pt x="10955" y="8574"/>
                      <a:pt x="10955" y="5478"/>
                    </a:cubicBezTo>
                  </a:path>
                </a:pathLst>
              </a:custGeom>
              <a:solidFill>
                <a:srgbClr val="54C8E8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8B77F48-E9E9-4C86-ABA6-B5FE50BEEBAB}"/>
              </a:ext>
            </a:extLst>
          </p:cNvPr>
          <p:cNvSpPr/>
          <p:nvPr userDrawn="1"/>
        </p:nvSpPr>
        <p:spPr>
          <a:xfrm>
            <a:off x="0" y="5289754"/>
            <a:ext cx="9144000" cy="156824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7" name="Picture 19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89572B-BC9B-4A83-A330-231AE8EAF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72" y="5844855"/>
            <a:ext cx="2235335" cy="525371"/>
          </a:xfrm>
          <a:prstGeom prst="rect">
            <a:avLst/>
          </a:prstGeom>
        </p:spPr>
      </p:pic>
      <p:sp>
        <p:nvSpPr>
          <p:cNvPr id="198" name="Title 197">
            <a:extLst>
              <a:ext uri="{FF2B5EF4-FFF2-40B4-BE49-F238E27FC236}">
                <a16:creationId xmlns:a16="http://schemas.microsoft.com/office/drawing/2014/main" id="{D5043658-6625-4523-AD19-5914B49D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6656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Chart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51BF86-F278-414F-A00E-9F5116590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8" b="6137"/>
          <a:stretch/>
        </p:blipFill>
        <p:spPr>
          <a:xfrm>
            <a:off x="192373" y="6554922"/>
            <a:ext cx="8469027" cy="15702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15E7ED8-D52F-4369-98F7-9ABF48C67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rgbClr val="002F6C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EE70D4B7-5C46-4279-AB34-3839B420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0777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Card_1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FC3594-81D7-1540-88CD-382B3EA4B966}"/>
              </a:ext>
            </a:extLst>
          </p:cNvPr>
          <p:cNvSpPr txBox="1"/>
          <p:nvPr userDrawn="1"/>
        </p:nvSpPr>
        <p:spPr>
          <a:xfrm>
            <a:off x="0" y="5803887"/>
            <a:ext cx="9144000" cy="40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35"/>
              </a:lnSpc>
            </a:pP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© 2021 Massachusetts Mutual Life Insurance Company (MassMutual</a:t>
            </a:r>
            <a:r>
              <a:rPr lang="en-US" sz="900" b="0" i="0" baseline="30000" dirty="0">
                <a:solidFill>
                  <a:srgbClr val="59CBE8"/>
                </a:solidFill>
                <a:latin typeface="Century Gothic" panose="020B0502020202020204" pitchFamily="34" charset="0"/>
              </a:rPr>
              <a:t>®</a:t>
            </a: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), Springfield, MA 01111-0001.</a:t>
            </a:r>
            <a:b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</a:b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All rights reserved. www.MassMutual.com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47AE1-25B8-3F4C-A654-03EFAE1FC06A}"/>
              </a:ext>
            </a:extLst>
          </p:cNvPr>
          <p:cNvSpPr txBox="1"/>
          <p:nvPr userDrawn="1"/>
        </p:nvSpPr>
        <p:spPr>
          <a:xfrm>
            <a:off x="7972684" y="6466322"/>
            <a:ext cx="39145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CRN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11419-2725-6840-A21B-085C7E50D558}"/>
              </a:ext>
            </a:extLst>
          </p:cNvPr>
          <p:cNvSpPr txBox="1"/>
          <p:nvPr userDrawn="1"/>
        </p:nvSpPr>
        <p:spPr>
          <a:xfrm>
            <a:off x="220166" y="6466323"/>
            <a:ext cx="75693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SD7000   221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566DEB-4716-9E4B-AC92-16FC52450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75" y="3250239"/>
            <a:ext cx="3769385" cy="886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5525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595" y="228805"/>
            <a:ext cx="8598310" cy="893534"/>
          </a:xfrm>
        </p:spPr>
        <p:txBody>
          <a:bodyPr>
            <a:normAutofit/>
          </a:bodyPr>
          <a:lstStyle>
            <a:lvl1pPr>
              <a:defRPr sz="18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9949" y="2318593"/>
            <a:ext cx="4051677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" panose="020B05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34579" indent="-177404">
              <a:lnSpc>
                <a:spcPct val="120000"/>
              </a:lnSpc>
              <a:buClr>
                <a:srgbClr val="E1E1DE"/>
              </a:buClr>
              <a:buSzPct val="100000"/>
              <a:buFont typeface="Century Gothic" panose="020B05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" panose="020B05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48929" indent="-177404">
              <a:lnSpc>
                <a:spcPct val="120000"/>
              </a:lnSpc>
              <a:buClr>
                <a:srgbClr val="E1E1DE"/>
              </a:buClr>
              <a:buSzPct val="100000"/>
              <a:buFont typeface="Century Gothic" panose="020B05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2001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" panose="020B05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818107" y="1484722"/>
            <a:ext cx="4064638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7175" indent="0">
              <a:buNone/>
              <a:defRPr sz="844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14350" indent="0">
              <a:buNone/>
              <a:defRPr sz="844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1525" indent="0">
              <a:buNone/>
              <a:defRPr sz="844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028700" indent="0">
              <a:buNone/>
              <a:defRPr sz="844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87097" y="1285166"/>
            <a:ext cx="4293613" cy="50577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30075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slide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0C260-2786-D048-98E8-09099141A026}"/>
              </a:ext>
            </a:extLst>
          </p:cNvPr>
          <p:cNvSpPr txBox="1">
            <a:spLocks/>
          </p:cNvSpPr>
          <p:nvPr userDrawn="1"/>
        </p:nvSpPr>
        <p:spPr>
          <a:xfrm>
            <a:off x="8635180" y="6553200"/>
            <a:ext cx="316447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 Bold" charset="0"/>
                <a:ea typeface="MM Sharp Sans Bold" charset="0"/>
                <a:cs typeface="MM Sharp Sans Bol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sz="675" b="0" i="0" smtClean="0">
                <a:latin typeface="Century Gothic Regular"/>
              </a:rPr>
              <a:pPr/>
              <a:t>‹#›</a:t>
            </a:fld>
            <a:endParaRPr lang="en-US" sz="675" b="0" i="0" dirty="0">
              <a:latin typeface="Century Gothic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82ADF-26A3-2241-A801-1CAA05CCCE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" y="6592817"/>
            <a:ext cx="8439150" cy="17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57267-125E-9D4C-BB2C-950BDF129040}"/>
              </a:ext>
            </a:extLst>
          </p:cNvPr>
          <p:cNvSpPr txBox="1"/>
          <p:nvPr userDrawn="1"/>
        </p:nvSpPr>
        <p:spPr>
          <a:xfrm>
            <a:off x="231844" y="6352459"/>
            <a:ext cx="423114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675" dirty="0">
                <a:solidFill>
                  <a:schemeClr val="tx2"/>
                </a:solidFill>
                <a:cs typeface="Arial" panose="020B0604020202020204" pitchFamily="34" charset="0"/>
              </a:rPr>
              <a:t>FOR FINANCIAL PROFESSIONAL USE ONLY. NOT FOR USE WITH THE PUBLIC.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3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FBAE40"/>
          </p15:clr>
        </p15:guide>
        <p15:guide id="2" orient="horz" pos="1094">
          <p15:clr>
            <a:srgbClr val="FBAE40"/>
          </p15:clr>
        </p15:guide>
        <p15:guide id="4" orient="horz" pos="13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Chart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9742" y="271669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527750-47B5-AD4A-AF10-C83E35315ADE}"/>
              </a:ext>
            </a:extLst>
          </p:cNvPr>
          <p:cNvSpPr txBox="1">
            <a:spLocks/>
          </p:cNvSpPr>
          <p:nvPr userDrawn="1"/>
        </p:nvSpPr>
        <p:spPr>
          <a:xfrm>
            <a:off x="8635180" y="6553200"/>
            <a:ext cx="316447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 Bold" charset="0"/>
                <a:ea typeface="MM Sharp Sans Bold" charset="0"/>
                <a:cs typeface="MM Sharp Sans Bol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sz="675" b="0" i="0" smtClean="0">
                <a:solidFill>
                  <a:srgbClr val="002F6C"/>
                </a:solidFill>
                <a:latin typeface="Century Gothic Regular"/>
              </a:rPr>
              <a:pPr/>
              <a:t>‹#›</a:t>
            </a:fld>
            <a:endParaRPr lang="en-US" sz="675" b="0" i="0" dirty="0">
              <a:solidFill>
                <a:srgbClr val="002F6C"/>
              </a:solidFill>
              <a:latin typeface="Century Gothic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8D6968-0572-1644-8445-D48AFF6C2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" y="6592817"/>
            <a:ext cx="8439150" cy="17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3293E-D094-394A-A324-D79EC9F6804E}"/>
              </a:ext>
            </a:extLst>
          </p:cNvPr>
          <p:cNvSpPr txBox="1"/>
          <p:nvPr userDrawn="1"/>
        </p:nvSpPr>
        <p:spPr>
          <a:xfrm>
            <a:off x="231844" y="6352459"/>
            <a:ext cx="423114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675" dirty="0">
                <a:solidFill>
                  <a:schemeClr val="bg1"/>
                </a:solidFill>
                <a:cs typeface="Arial" panose="020B0604020202020204" pitchFamily="34" charset="0"/>
              </a:rPr>
              <a:t>FOR FINANCIAL PROFESSIONAL USE ONLY. NOT FOR USE WITH THE PUBLIC.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41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8C8230-1E04-DC49-9571-35B01D6BAC45}"/>
              </a:ext>
            </a:extLst>
          </p:cNvPr>
          <p:cNvSpPr/>
          <p:nvPr userDrawn="1"/>
        </p:nvSpPr>
        <p:spPr>
          <a:xfrm>
            <a:off x="1" y="1997476"/>
            <a:ext cx="9144000" cy="486052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29EFB66-D246-3146-BB1C-47F906A74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85" y="379979"/>
            <a:ext cx="1723292" cy="5404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76D392-48EE-5343-AD55-7BD63860F8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2754" y="2965938"/>
            <a:ext cx="32867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572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3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53193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hoto Cover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EFA55C2-16DB-4249-9A6B-4CACFA4B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2754" y="2965938"/>
            <a:ext cx="32867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858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062654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38515-5CBF-C446-930C-DC1851B0DD36}"/>
              </a:ext>
            </a:extLst>
          </p:cNvPr>
          <p:cNvSpPr/>
          <p:nvPr userDrawn="1"/>
        </p:nvSpPr>
        <p:spPr>
          <a:xfrm>
            <a:off x="0" y="5062656"/>
            <a:ext cx="9144000" cy="1795345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7CA0B20-3199-6C46-8510-8C8539901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084498" cy="653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40893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9F47E3-C925-C84E-A492-43138D319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0F0E7-B505-3C44-9AC4-93C908CAE43A}"/>
              </a:ext>
            </a:extLst>
          </p:cNvPr>
          <p:cNvSpPr/>
          <p:nvPr userDrawn="1"/>
        </p:nvSpPr>
        <p:spPr>
          <a:xfrm>
            <a:off x="0" y="5289754"/>
            <a:ext cx="9144000" cy="156824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F8AB1E-B982-A84F-9E9C-C928021B8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084498" cy="6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869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Photo Cover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EFA55C2-16DB-4249-9A6B-4CACFA4B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088" y="3420291"/>
            <a:ext cx="3849624" cy="3488721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F4F0993-5A2B-413E-BC2F-9DB11D03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7E60841-A51B-4E53-B1CC-BDB8D337C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F6C"/>
                </a:solidFill>
              </a:defRPr>
            </a:lvl1pPr>
            <a:lvl2pPr>
              <a:defRPr>
                <a:solidFill>
                  <a:srgbClr val="002F6C"/>
                </a:solidFill>
              </a:defRPr>
            </a:lvl2pPr>
            <a:lvl3pPr>
              <a:defRPr>
                <a:solidFill>
                  <a:srgbClr val="002F6C"/>
                </a:solidFill>
              </a:defRPr>
            </a:lvl3pPr>
            <a:lvl4pPr>
              <a:defRPr>
                <a:solidFill>
                  <a:srgbClr val="002F6C"/>
                </a:solidFill>
              </a:defRPr>
            </a:lvl4pPr>
            <a:lvl5pPr>
              <a:defRPr>
                <a:solidFill>
                  <a:srgbClr val="002F6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38927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1EEC0-FDCD-6D43-BC77-5B5E4CDEA7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602618-F29E-BF46-89F9-45D05FC9F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084498" cy="6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960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DAEAE61-73AA-6F4F-ACA7-F5093DD59A0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11592" y="215900"/>
            <a:ext cx="2920817" cy="452491"/>
          </a:xfrm>
        </p:spPr>
        <p:txBody>
          <a:bodyPr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EBBBFB3-48AC-7149-8D7F-94241C60C03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5313" y="856125"/>
            <a:ext cx="7433375" cy="662904"/>
          </a:xfrm>
        </p:spPr>
        <p:txBody>
          <a:bodyPr/>
          <a:lstStyle>
            <a:lvl1pPr algn="just" eaLnBrk="1" fontAlgn="auto" hangingPunct="1">
              <a:lnSpc>
                <a:spcPct val="120000"/>
              </a:lnSpc>
              <a:spcBef>
                <a:spcPts val="2250"/>
              </a:spcBef>
              <a:spcAft>
                <a:spcPts val="0"/>
              </a:spcAft>
              <a:defRPr lang="en-US" altLang="en-US" sz="788">
                <a:solidFill>
                  <a:schemeClr val="accent5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just" eaLnBrk="1" fontAlgn="auto" hangingPunct="1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defRPr/>
            </a:pP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Bold" panose="020F0802020204030203" pitchFamily="34" charset="0"/>
              </a:rPr>
              <a:t>Lorem ipsum dolor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sit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amet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consectetur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adipiscing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elit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Integer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mollis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ligula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faucibus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Curabitur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vestibulum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consequat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et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Suspendisse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feugiat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-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dum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egestas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Sed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bibendum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id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sem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tincidunt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commod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onec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B95A61F2-13C8-AA4F-8B6B-BC39F32D57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1418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8C98C456-6D60-3B4D-B3B9-A6A5673EE1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109" y="31333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9CD4EDE-56A3-2544-A778-18CB2FF58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14284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6A67C390-5C4E-0742-9ED4-59AA48039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5910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15FF0843-375F-234C-B99C-EC5B98B201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1600" y="31333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8" name="Picture Placeholder 44">
            <a:extLst>
              <a:ext uri="{FF2B5EF4-FFF2-40B4-BE49-F238E27FC236}">
                <a16:creationId xmlns:a16="http://schemas.microsoft.com/office/drawing/2014/main" id="{3BA32C43-0671-4348-9F92-5CF0B1E736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74491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2813FD17-6624-C945-B7FA-DB0E2E613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0401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46AF0839-BF4C-2644-B805-33DC583BED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92" y="3133399"/>
            <a:ext cx="1028700" cy="950976"/>
          </a:xfrm>
          <a:ln>
            <a:noFill/>
          </a:ln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1" name="Picture Placeholder 44">
            <a:extLst>
              <a:ext uri="{FF2B5EF4-FFF2-40B4-BE49-F238E27FC236}">
                <a16:creationId xmlns:a16="http://schemas.microsoft.com/office/drawing/2014/main" id="{B45F20A7-5868-F74B-B9F3-F99C134C92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3267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FFD92D21-0FFA-5C43-965E-71F5D92B22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4893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38">
            <a:extLst>
              <a:ext uri="{FF2B5EF4-FFF2-40B4-BE49-F238E27FC236}">
                <a16:creationId xmlns:a16="http://schemas.microsoft.com/office/drawing/2014/main" id="{8B3718FB-5DAA-D54F-A538-43CE0574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0583" y="31333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4" name="Picture Placeholder 44">
            <a:extLst>
              <a:ext uri="{FF2B5EF4-FFF2-40B4-BE49-F238E27FC236}">
                <a16:creationId xmlns:a16="http://schemas.microsoft.com/office/drawing/2014/main" id="{8FCF52A1-4637-5D49-8021-B075994105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17758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38">
            <a:extLst>
              <a:ext uri="{FF2B5EF4-FFF2-40B4-BE49-F238E27FC236}">
                <a16:creationId xmlns:a16="http://schemas.microsoft.com/office/drawing/2014/main" id="{D0C87123-8950-F142-865C-92D4493B70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4893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38">
            <a:extLst>
              <a:ext uri="{FF2B5EF4-FFF2-40B4-BE49-F238E27FC236}">
                <a16:creationId xmlns:a16="http://schemas.microsoft.com/office/drawing/2014/main" id="{2A7DEE13-1CAC-6A41-B007-3D84A33541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0583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7C2432EF-CF17-9047-9FAB-166339FEF3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17758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38">
            <a:extLst>
              <a:ext uri="{FF2B5EF4-FFF2-40B4-BE49-F238E27FC236}">
                <a16:creationId xmlns:a16="http://schemas.microsoft.com/office/drawing/2014/main" id="{08E52F55-4C84-8241-912A-D6C222B49D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0401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38">
            <a:extLst>
              <a:ext uri="{FF2B5EF4-FFF2-40B4-BE49-F238E27FC236}">
                <a16:creationId xmlns:a16="http://schemas.microsoft.com/office/drawing/2014/main" id="{2291F7B1-714E-C248-A440-B9458A1343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26092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0" name="Picture Placeholder 44">
            <a:extLst>
              <a:ext uri="{FF2B5EF4-FFF2-40B4-BE49-F238E27FC236}">
                <a16:creationId xmlns:a16="http://schemas.microsoft.com/office/drawing/2014/main" id="{69932168-D544-6A48-9F79-31067DDFABD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83267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38">
            <a:extLst>
              <a:ext uri="{FF2B5EF4-FFF2-40B4-BE49-F238E27FC236}">
                <a16:creationId xmlns:a16="http://schemas.microsoft.com/office/drawing/2014/main" id="{27ED455D-FC29-CA48-A61B-BD74A8332C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5910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38">
            <a:extLst>
              <a:ext uri="{FF2B5EF4-FFF2-40B4-BE49-F238E27FC236}">
                <a16:creationId xmlns:a16="http://schemas.microsoft.com/office/drawing/2014/main" id="{18086E53-4821-9D43-B12C-1FE9825215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91600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3" name="Picture Placeholder 44">
            <a:extLst>
              <a:ext uri="{FF2B5EF4-FFF2-40B4-BE49-F238E27FC236}">
                <a16:creationId xmlns:a16="http://schemas.microsoft.com/office/drawing/2014/main" id="{076D44CE-C7DF-3B46-A651-99981BB7EA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48775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66452782-F97B-D345-A053-D97776922B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1418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5" name="Text Placeholder 38">
            <a:extLst>
              <a:ext uri="{FF2B5EF4-FFF2-40B4-BE49-F238E27FC236}">
                <a16:creationId xmlns:a16="http://schemas.microsoft.com/office/drawing/2014/main" id="{F6E038AB-D07B-554B-A3BC-B82CD7BB6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7109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6" name="Picture Placeholder 44">
            <a:extLst>
              <a:ext uri="{FF2B5EF4-FFF2-40B4-BE49-F238E27FC236}">
                <a16:creationId xmlns:a16="http://schemas.microsoft.com/office/drawing/2014/main" id="{F4E8374E-C20D-2E48-B0E3-D395916BEA4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14284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7968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6145" y="5619602"/>
            <a:ext cx="7886700" cy="1238398"/>
          </a:xfrm>
        </p:spPr>
        <p:txBody>
          <a:bodyPr>
            <a:normAutofit/>
          </a:bodyPr>
          <a:lstStyle>
            <a:lvl1pPr algn="ctr">
              <a:defRPr sz="21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619602"/>
          </a:xfrm>
          <a:custGeom>
            <a:avLst/>
            <a:gdLst>
              <a:gd name="connsiteX0" fmla="*/ 0 w 12192000"/>
              <a:gd name="connsiteY0" fmla="*/ 0 h 5619602"/>
              <a:gd name="connsiteX1" fmla="*/ 12192000 w 12192000"/>
              <a:gd name="connsiteY1" fmla="*/ 0 h 5619602"/>
              <a:gd name="connsiteX2" fmla="*/ 12192000 w 12192000"/>
              <a:gd name="connsiteY2" fmla="*/ 5619602 h 5619602"/>
              <a:gd name="connsiteX3" fmla="*/ 6731634 w 12192000"/>
              <a:gd name="connsiteY3" fmla="*/ 5619602 h 5619602"/>
              <a:gd name="connsiteX4" fmla="*/ 6719470 w 12192000"/>
              <a:gd name="connsiteY4" fmla="*/ 5498938 h 5619602"/>
              <a:gd name="connsiteX5" fmla="*/ 6096000 w 12192000"/>
              <a:gd name="connsiteY5" fmla="*/ 4990795 h 5619602"/>
              <a:gd name="connsiteX6" fmla="*/ 5472531 w 12192000"/>
              <a:gd name="connsiteY6" fmla="*/ 5498938 h 5619602"/>
              <a:gd name="connsiteX7" fmla="*/ 5460367 w 12192000"/>
              <a:gd name="connsiteY7" fmla="*/ 5619602 h 5619602"/>
              <a:gd name="connsiteX8" fmla="*/ 0 w 12192000"/>
              <a:gd name="connsiteY8" fmla="*/ 5619602 h 561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619602">
                <a:moveTo>
                  <a:pt x="0" y="0"/>
                </a:moveTo>
                <a:lnTo>
                  <a:pt x="12192000" y="0"/>
                </a:lnTo>
                <a:lnTo>
                  <a:pt x="12192000" y="5619602"/>
                </a:lnTo>
                <a:lnTo>
                  <a:pt x="6731634" y="5619602"/>
                </a:lnTo>
                <a:lnTo>
                  <a:pt x="6719470" y="5498938"/>
                </a:lnTo>
                <a:cubicBezTo>
                  <a:pt x="6660128" y="5208942"/>
                  <a:pt x="6403539" y="4990795"/>
                  <a:pt x="6096000" y="4990795"/>
                </a:cubicBezTo>
                <a:cubicBezTo>
                  <a:pt x="5788462" y="4990795"/>
                  <a:pt x="5531873" y="5208942"/>
                  <a:pt x="5472531" y="5498938"/>
                </a:cubicBezTo>
                <a:lnTo>
                  <a:pt x="5460367" y="5619602"/>
                </a:lnTo>
                <a:lnTo>
                  <a:pt x="0" y="5619602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344E5E-0CC8-6846-BA63-7FA9E99BB3A6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335399" y="5071473"/>
            <a:ext cx="473202" cy="6309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675" b="1" i="0" cap="all" spc="225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670269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145" y="5319252"/>
            <a:ext cx="7886700" cy="842062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21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6145" y="6158706"/>
            <a:ext cx="7886700" cy="510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 i="0" spc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description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17952"/>
          </a:xfrm>
          <a:custGeom>
            <a:avLst/>
            <a:gdLst>
              <a:gd name="connsiteX0" fmla="*/ 0 w 12192000"/>
              <a:gd name="connsiteY0" fmla="*/ 0 h 5117952"/>
              <a:gd name="connsiteX1" fmla="*/ 12192000 w 12192000"/>
              <a:gd name="connsiteY1" fmla="*/ 0 h 5117952"/>
              <a:gd name="connsiteX2" fmla="*/ 12192000 w 12192000"/>
              <a:gd name="connsiteY2" fmla="*/ 5117952 h 5117952"/>
              <a:gd name="connsiteX3" fmla="*/ 6730934 w 12192000"/>
              <a:gd name="connsiteY3" fmla="*/ 5117952 h 5117952"/>
              <a:gd name="connsiteX4" fmla="*/ 6719470 w 12192000"/>
              <a:gd name="connsiteY4" fmla="*/ 5004232 h 5117952"/>
              <a:gd name="connsiteX5" fmla="*/ 6096000 w 12192000"/>
              <a:gd name="connsiteY5" fmla="*/ 4496089 h 5117952"/>
              <a:gd name="connsiteX6" fmla="*/ 5472531 w 12192000"/>
              <a:gd name="connsiteY6" fmla="*/ 5004232 h 5117952"/>
              <a:gd name="connsiteX7" fmla="*/ 5461067 w 12192000"/>
              <a:gd name="connsiteY7" fmla="*/ 5117952 h 5117952"/>
              <a:gd name="connsiteX8" fmla="*/ 0 w 12192000"/>
              <a:gd name="connsiteY8" fmla="*/ 5117952 h 51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117952">
                <a:moveTo>
                  <a:pt x="0" y="0"/>
                </a:moveTo>
                <a:lnTo>
                  <a:pt x="12192000" y="0"/>
                </a:lnTo>
                <a:lnTo>
                  <a:pt x="12192000" y="5117952"/>
                </a:lnTo>
                <a:lnTo>
                  <a:pt x="6730934" y="5117952"/>
                </a:lnTo>
                <a:lnTo>
                  <a:pt x="6719470" y="5004232"/>
                </a:lnTo>
                <a:cubicBezTo>
                  <a:pt x="6660128" y="4714236"/>
                  <a:pt x="6403539" y="4496089"/>
                  <a:pt x="6096000" y="4496089"/>
                </a:cubicBezTo>
                <a:cubicBezTo>
                  <a:pt x="5788462" y="4496089"/>
                  <a:pt x="5531873" y="4714236"/>
                  <a:pt x="5472531" y="5004232"/>
                </a:cubicBezTo>
                <a:lnTo>
                  <a:pt x="5461067" y="5117952"/>
                </a:lnTo>
                <a:lnTo>
                  <a:pt x="0" y="5117952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8A643E-33AF-2943-B616-BE638B2D4D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1009" y="4571539"/>
            <a:ext cx="514350" cy="685800"/>
          </a:xfrm>
        </p:spPr>
        <p:txBody>
          <a:bodyPr/>
          <a:lstStyle>
            <a:lvl1pPr>
              <a:defRPr sz="825"/>
            </a:lvl1pPr>
          </a:lstStyle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80129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438" y="2033629"/>
            <a:ext cx="6034277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5572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9001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2430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15859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BE1A6F-0E5D-E24A-8120-7D4C5B6C5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594" y="228805"/>
            <a:ext cx="6034277" cy="893534"/>
          </a:xfrm>
        </p:spPr>
        <p:txBody>
          <a:bodyPr/>
          <a:lstStyle/>
          <a:p>
            <a:r>
              <a:rPr lang="en-US" altLang="en-US" sz="1800">
                <a:latin typeface="Century Gothic Bold" panose="020B0702020202020204" pitchFamily="34" charset="0"/>
              </a:rPr>
              <a:t>Click to edit Master title style</a:t>
            </a:r>
            <a:endParaRPr lang="en-US" sz="180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32D02B0-5A6D-2943-8A5D-73785F0D07D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87594" y="1170263"/>
            <a:ext cx="6034277" cy="599716"/>
          </a:xfr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002F6C"/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Click to edit slide description</a:t>
            </a:r>
          </a:p>
          <a:p>
            <a:endParaRPr lang="en-US" sz="12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89877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7594" y="1999752"/>
            <a:ext cx="4645742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76288" indent="-90488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120379" indent="-91679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457325" indent="-85725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4658647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A91FCC-A421-434B-92AB-2EADE4E46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40105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64027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521302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6190488" y="0"/>
            <a:ext cx="2953512" cy="6858000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27266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6190488" y="0"/>
            <a:ext cx="2953512" cy="6858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21819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847" y="803949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97003" y="1741026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A3D379-A1AF-F645-9236-1B8E5C6F516C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23" name="Shape 1381">
              <a:extLst>
                <a:ext uri="{FF2B5EF4-FFF2-40B4-BE49-F238E27FC236}">
                  <a16:creationId xmlns:a16="http://schemas.microsoft.com/office/drawing/2014/main" id="{AE48FE13-2EAE-C947-9C53-1E31AD8FE34D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hape 1382">
              <a:extLst>
                <a:ext uri="{FF2B5EF4-FFF2-40B4-BE49-F238E27FC236}">
                  <a16:creationId xmlns:a16="http://schemas.microsoft.com/office/drawing/2014/main" id="{93670A95-170A-0140-AB40-227550C94835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5">
            <a:extLst>
              <a:ext uri="{FF2B5EF4-FFF2-40B4-BE49-F238E27FC236}">
                <a16:creationId xmlns:a16="http://schemas.microsoft.com/office/drawing/2014/main" id="{E61185BF-9283-274C-A464-DC6BE9D1C552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662387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062654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38515-5CBF-C446-930C-DC1851B0DD36}"/>
              </a:ext>
            </a:extLst>
          </p:cNvPr>
          <p:cNvSpPr/>
          <p:nvPr userDrawn="1"/>
        </p:nvSpPr>
        <p:spPr>
          <a:xfrm>
            <a:off x="0" y="5062656"/>
            <a:ext cx="9144000" cy="1795345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7CA0B20-3199-6C46-8510-8C8539901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776585" cy="652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47119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46547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Chart_v1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6954958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Chart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6326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2845" y="803869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845" y="1715246"/>
            <a:ext cx="4280720" cy="4745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572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9001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2430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5859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0E5E78AE-4254-E741-9DA8-C6EBA72C15F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91763" y="1715169"/>
            <a:ext cx="4279392" cy="4745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398EBE-6022-9340-A714-C20728409694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19" name="Shape 1381">
              <a:extLst>
                <a:ext uri="{FF2B5EF4-FFF2-40B4-BE49-F238E27FC236}">
                  <a16:creationId xmlns:a16="http://schemas.microsoft.com/office/drawing/2014/main" id="{A928B93C-5EF5-6A40-8612-CB005E3F2442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hape 1382">
              <a:extLst>
                <a:ext uri="{FF2B5EF4-FFF2-40B4-BE49-F238E27FC236}">
                  <a16:creationId xmlns:a16="http://schemas.microsoft.com/office/drawing/2014/main" id="{5F2B993F-F53B-2B40-92D4-ECF8C61C86D3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Shape 315">
            <a:extLst>
              <a:ext uri="{FF2B5EF4-FFF2-40B4-BE49-F238E27FC236}">
                <a16:creationId xmlns:a16="http://schemas.microsoft.com/office/drawing/2014/main" id="{80877D1B-0BA0-BA46-ACE4-0DFF26731BCD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9899092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D4099-7A12-6C4B-BF33-4ABF2B236350}"/>
              </a:ext>
            </a:extLst>
          </p:cNvPr>
          <p:cNvSpPr/>
          <p:nvPr userDrawn="1"/>
        </p:nvSpPr>
        <p:spPr>
          <a:xfrm>
            <a:off x="875348" y="25271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EC88159-D70F-9A47-BAD3-4F2BA37EA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577" y="296726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230283-7B7C-A24B-836F-D73E304C97E4}"/>
              </a:ext>
            </a:extLst>
          </p:cNvPr>
          <p:cNvSpPr/>
          <p:nvPr userDrawn="1"/>
        </p:nvSpPr>
        <p:spPr>
          <a:xfrm>
            <a:off x="2942511" y="25271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D5B7FDB-D68E-AE4A-A758-D461BBE395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7739" y="296763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894E43-0789-1842-9AF8-7FB9FC961FC6}"/>
              </a:ext>
            </a:extLst>
          </p:cNvPr>
          <p:cNvSpPr/>
          <p:nvPr userDrawn="1"/>
        </p:nvSpPr>
        <p:spPr>
          <a:xfrm>
            <a:off x="5009674" y="2515620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0A21645-DF4A-B846-917B-6E0A5416C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4903" y="2967972"/>
            <a:ext cx="1061357" cy="68546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8A808B-8934-3446-9500-26AAB2A51B23}"/>
              </a:ext>
            </a:extLst>
          </p:cNvPr>
          <p:cNvSpPr/>
          <p:nvPr userDrawn="1"/>
        </p:nvSpPr>
        <p:spPr>
          <a:xfrm>
            <a:off x="7076836" y="25271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E868E85-FD35-4640-ABD3-431B8EED1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065" y="2978837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5C69B3E-977E-2047-BD66-BBC090170A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45576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FEDD1-E680-8E44-A80B-B1CA8B966A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45576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D1D330-A3BF-D844-894F-376F9E84EA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45576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BF7CDE-8E4F-D349-9039-82940829176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4542995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5A80-F29D-A040-AC87-579952C8BA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8131" y="1122363"/>
            <a:ext cx="8597772" cy="538162"/>
          </a:xfrm>
        </p:spPr>
        <p:txBody>
          <a:bodyPr anchor="ctr"/>
          <a:lstStyle>
            <a:lvl1pPr>
              <a:defRPr sz="1050" b="1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Click to edit slide description</a:t>
            </a:r>
          </a:p>
        </p:txBody>
      </p:sp>
    </p:spTree>
    <p:extLst>
      <p:ext uri="{BB962C8B-B14F-4D97-AF65-F5344CB8AC3E}">
        <p14:creationId xmlns:p14="http://schemas.microsoft.com/office/powerpoint/2010/main" val="21809892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724105"/>
            <a:ext cx="8597504" cy="893534"/>
          </a:xfrm>
        </p:spPr>
        <p:txBody>
          <a:bodyPr>
            <a:no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D4099-7A12-6C4B-BF33-4ABF2B236350}"/>
              </a:ext>
            </a:extLst>
          </p:cNvPr>
          <p:cNvSpPr/>
          <p:nvPr userDrawn="1"/>
        </p:nvSpPr>
        <p:spPr>
          <a:xfrm>
            <a:off x="875348" y="30224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EC88159-D70F-9A47-BAD3-4F2BA37EA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577" y="346256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230283-7B7C-A24B-836F-D73E304C97E4}"/>
              </a:ext>
            </a:extLst>
          </p:cNvPr>
          <p:cNvSpPr/>
          <p:nvPr userDrawn="1"/>
        </p:nvSpPr>
        <p:spPr>
          <a:xfrm>
            <a:off x="2942511" y="30224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D5B7FDB-D68E-AE4A-A758-D461BBE395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7739" y="346293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894E43-0789-1842-9AF8-7FB9FC961FC6}"/>
              </a:ext>
            </a:extLst>
          </p:cNvPr>
          <p:cNvSpPr/>
          <p:nvPr userDrawn="1"/>
        </p:nvSpPr>
        <p:spPr>
          <a:xfrm>
            <a:off x="5009674" y="3010920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0A21645-DF4A-B846-917B-6E0A5416C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4903" y="3463272"/>
            <a:ext cx="1061357" cy="68546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8A808B-8934-3446-9500-26AAB2A51B23}"/>
              </a:ext>
            </a:extLst>
          </p:cNvPr>
          <p:cNvSpPr/>
          <p:nvPr userDrawn="1"/>
        </p:nvSpPr>
        <p:spPr>
          <a:xfrm>
            <a:off x="7076836" y="30224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E868E85-FD35-4640-ABD3-431B8EED1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065" y="3474137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5C69B3E-977E-2047-BD66-BBC090170A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4882834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FEDD1-E680-8E44-A80B-B1CA8B966A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4882834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D1D330-A3BF-D844-894F-376F9E84EA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4882834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BF7CDE-8E4F-D349-9039-82940829176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4868167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AE5EC8-54BB-2747-902A-796B68E9FC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8400" y="1617639"/>
            <a:ext cx="8597504" cy="538162"/>
          </a:xfrm>
        </p:spPr>
        <p:txBody>
          <a:bodyPr anchor="ctr"/>
          <a:lstStyle>
            <a:lvl1pPr>
              <a:defRPr sz="1050" b="1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Click to edit slide description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D3228E-CD65-934A-8DFF-09C29B71BCC8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37" name="Shape 1381">
              <a:extLst>
                <a:ext uri="{FF2B5EF4-FFF2-40B4-BE49-F238E27FC236}">
                  <a16:creationId xmlns:a16="http://schemas.microsoft.com/office/drawing/2014/main" id="{25A6C0EF-2320-AC48-933D-F711CDCB998E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" name="Shape 1382">
              <a:extLst>
                <a:ext uri="{FF2B5EF4-FFF2-40B4-BE49-F238E27FC236}">
                  <a16:creationId xmlns:a16="http://schemas.microsoft.com/office/drawing/2014/main" id="{E10B9E50-D721-684A-B650-A0797EA2A18F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Shape 315">
            <a:extLst>
              <a:ext uri="{FF2B5EF4-FFF2-40B4-BE49-F238E27FC236}">
                <a16:creationId xmlns:a16="http://schemas.microsoft.com/office/drawing/2014/main" id="{00964E6C-FDAC-FF47-8761-C6A5A22A3324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15100700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-a-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5148" cy="893534"/>
          </a:xfrm>
          <a:ln>
            <a:noFill/>
          </a:ln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713" y="1195734"/>
            <a:ext cx="8595149" cy="626873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776288" indent="-90488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120379" indent="-91679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457325" indent="-85725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42F15-C444-8A4E-B1EF-C4AADC38C4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4642726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DFAF6F-46FD-B04D-AFFC-0CEF1875EDE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4642726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5D7A4C-6DD1-F848-8D1C-7B8AD0330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4642726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07ADB-D302-0141-8C76-D5C674CE649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4628059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53154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6860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992" y="1627261"/>
            <a:ext cx="8595149" cy="626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776288" indent="-90488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120379" indent="-91679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457325" indent="-85725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42F15-C444-8A4E-B1EF-C4AADC38C4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50148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DFAF6F-46FD-B04D-AFFC-0CEF1875EDE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50148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5D7A4C-6DD1-F848-8D1C-7B8AD0330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50148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07ADB-D302-0141-8C76-D5C674CE649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5000195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F4DF5E-6B5D-7045-A8D5-16A1BA9EFFF1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23" name="Shape 1381">
              <a:extLst>
                <a:ext uri="{FF2B5EF4-FFF2-40B4-BE49-F238E27FC236}">
                  <a16:creationId xmlns:a16="http://schemas.microsoft.com/office/drawing/2014/main" id="{B348EED5-3C1D-CE4C-B603-9CB2121FD886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hape 1382">
              <a:extLst>
                <a:ext uri="{FF2B5EF4-FFF2-40B4-BE49-F238E27FC236}">
                  <a16:creationId xmlns:a16="http://schemas.microsoft.com/office/drawing/2014/main" id="{EA8ABFAD-1F38-9D43-9117-F31649A59AB7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5">
            <a:extLst>
              <a:ext uri="{FF2B5EF4-FFF2-40B4-BE49-F238E27FC236}">
                <a16:creationId xmlns:a16="http://schemas.microsoft.com/office/drawing/2014/main" id="{930990E7-2B94-2E4A-8C9C-0044A5420762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21395444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64988767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Card_1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FC3594-81D7-1540-88CD-382B3EA4B966}"/>
              </a:ext>
            </a:extLst>
          </p:cNvPr>
          <p:cNvSpPr txBox="1"/>
          <p:nvPr userDrawn="1"/>
        </p:nvSpPr>
        <p:spPr>
          <a:xfrm>
            <a:off x="0" y="5803887"/>
            <a:ext cx="9144000" cy="40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35"/>
              </a:lnSpc>
            </a:pP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© 2021 Massachusetts Mutual Life Insurance Company (MassMutual</a:t>
            </a:r>
            <a:r>
              <a:rPr lang="en-US" sz="900" b="0" i="0" baseline="30000" dirty="0">
                <a:solidFill>
                  <a:srgbClr val="59CBE8"/>
                </a:solidFill>
                <a:latin typeface="Century Gothic" panose="020B0502020202020204" pitchFamily="34" charset="0"/>
              </a:rPr>
              <a:t>®</a:t>
            </a: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), Springfield, MA 01111-0001.</a:t>
            </a:r>
            <a:b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</a:b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All rights reserved. www.MassMutual.com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566DEB-4716-9E4B-AC92-16FC52450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542" y="2310439"/>
            <a:ext cx="3982916" cy="1249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3150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9F47E3-C925-C84E-A492-43138D319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0F0E7-B505-3C44-9AC4-93C908CAE43A}"/>
              </a:ext>
            </a:extLst>
          </p:cNvPr>
          <p:cNvSpPr/>
          <p:nvPr userDrawn="1"/>
        </p:nvSpPr>
        <p:spPr>
          <a:xfrm>
            <a:off x="0" y="5289754"/>
            <a:ext cx="9144000" cy="156824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F8AB1E-B982-A84F-9E9C-C928021B8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776585" cy="6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321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3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201949F-8A99-F640-A10A-723FACD9B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2754" y="2965938"/>
            <a:ext cx="32867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298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7DF563-3999-6F49-90C3-4E2444BAA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6600"/>
            <a:ext cx="9144000" cy="485140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29EFB66-D246-3146-BB1C-47F906A74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85" y="379979"/>
            <a:ext cx="1723292" cy="5404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76D392-48EE-5343-AD55-7BD63860F8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2754" y="2965938"/>
            <a:ext cx="3286784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D9D03-BEAC-0941-B7A6-D64EB3F81691}"/>
              </a:ext>
            </a:extLst>
          </p:cNvPr>
          <p:cNvSpPr txBox="1"/>
          <p:nvPr userDrawn="1"/>
        </p:nvSpPr>
        <p:spPr>
          <a:xfrm>
            <a:off x="2588878" y="6307693"/>
            <a:ext cx="6297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2"/>
                </a:solidFill>
              </a:rPr>
              <a:t>FOR</a:t>
            </a:r>
            <a:r>
              <a:rPr lang="en-US" sz="900" b="1" baseline="0" dirty="0">
                <a:solidFill>
                  <a:schemeClr val="bg2"/>
                </a:solidFill>
              </a:rPr>
              <a:t> FINANCIAL PROFESSIONAL USE ONLY. NOT FOR USE WITH THE PUBLIC.</a:t>
            </a:r>
            <a:endParaRPr lang="en-US" sz="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20586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hoto Cover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EFA55C2-16DB-4249-9A6B-4CACFA4B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2754" y="2965938"/>
            <a:ext cx="32867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051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062654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38515-5CBF-C446-930C-DC1851B0DD36}"/>
              </a:ext>
            </a:extLst>
          </p:cNvPr>
          <p:cNvSpPr/>
          <p:nvPr userDrawn="1"/>
        </p:nvSpPr>
        <p:spPr>
          <a:xfrm>
            <a:off x="0" y="5062656"/>
            <a:ext cx="9144000" cy="1795345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7CA0B20-3199-6C46-8510-8C8539901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084498" cy="653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173836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9F47E3-C925-C84E-A492-43138D319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0F0E7-B505-3C44-9AC4-93C908CAE43A}"/>
              </a:ext>
            </a:extLst>
          </p:cNvPr>
          <p:cNvSpPr/>
          <p:nvPr userDrawn="1"/>
        </p:nvSpPr>
        <p:spPr>
          <a:xfrm>
            <a:off x="0" y="5289754"/>
            <a:ext cx="9144000" cy="156824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F8AB1E-B982-A84F-9E9C-C928021B8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084498" cy="6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34167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1EEC0-FDCD-6D43-BC77-5B5E4CDEA7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602618-F29E-BF46-89F9-45D05FC9F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084498" cy="6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042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DAEAE61-73AA-6F4F-ACA7-F5093DD59A0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11592" y="215900"/>
            <a:ext cx="2920817" cy="452491"/>
          </a:xfrm>
        </p:spPr>
        <p:txBody>
          <a:bodyPr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EBBBFB3-48AC-7149-8D7F-94241C60C03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5313" y="856125"/>
            <a:ext cx="7433375" cy="662904"/>
          </a:xfrm>
        </p:spPr>
        <p:txBody>
          <a:bodyPr/>
          <a:lstStyle>
            <a:lvl1pPr algn="just" eaLnBrk="1" fontAlgn="auto" hangingPunct="1">
              <a:lnSpc>
                <a:spcPct val="120000"/>
              </a:lnSpc>
              <a:spcBef>
                <a:spcPts val="2250"/>
              </a:spcBef>
              <a:spcAft>
                <a:spcPts val="0"/>
              </a:spcAft>
              <a:defRPr lang="en-US" altLang="en-US" sz="788">
                <a:solidFill>
                  <a:schemeClr val="accent5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just" eaLnBrk="1" fontAlgn="auto" hangingPunct="1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defRPr/>
            </a:pP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Bold" panose="020F0802020204030203" pitchFamily="34" charset="0"/>
              </a:rPr>
              <a:t>Lorem ipsum dolor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sit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amet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consectetur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adipiscing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elit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Integer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mollis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ligula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faucibus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Curabitur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vestibulum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consequat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et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Suspendisse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feugiat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-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dum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egestas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Sed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bibendum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id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sem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tincidunt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commod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onec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B95A61F2-13C8-AA4F-8B6B-BC39F32D57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1418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8C98C456-6D60-3B4D-B3B9-A6A5673EE1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109" y="31333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9CD4EDE-56A3-2544-A778-18CB2FF58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14284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6A67C390-5C4E-0742-9ED4-59AA48039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5910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15FF0843-375F-234C-B99C-EC5B98B201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1600" y="31333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8" name="Picture Placeholder 44">
            <a:extLst>
              <a:ext uri="{FF2B5EF4-FFF2-40B4-BE49-F238E27FC236}">
                <a16:creationId xmlns:a16="http://schemas.microsoft.com/office/drawing/2014/main" id="{3BA32C43-0671-4348-9F92-5CF0B1E736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74491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2813FD17-6624-C945-B7FA-DB0E2E613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0401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46AF0839-BF4C-2644-B805-33DC583BED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92" y="3133399"/>
            <a:ext cx="1028700" cy="950976"/>
          </a:xfrm>
          <a:ln>
            <a:noFill/>
          </a:ln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1" name="Picture Placeholder 44">
            <a:extLst>
              <a:ext uri="{FF2B5EF4-FFF2-40B4-BE49-F238E27FC236}">
                <a16:creationId xmlns:a16="http://schemas.microsoft.com/office/drawing/2014/main" id="{B45F20A7-5868-F74B-B9F3-F99C134C92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3267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FFD92D21-0FFA-5C43-965E-71F5D92B22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4893" y="28071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38">
            <a:extLst>
              <a:ext uri="{FF2B5EF4-FFF2-40B4-BE49-F238E27FC236}">
                <a16:creationId xmlns:a16="http://schemas.microsoft.com/office/drawing/2014/main" id="{8B3718FB-5DAA-D54F-A538-43CE0574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0583" y="31333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4" name="Picture Placeholder 44">
            <a:extLst>
              <a:ext uri="{FF2B5EF4-FFF2-40B4-BE49-F238E27FC236}">
                <a16:creationId xmlns:a16="http://schemas.microsoft.com/office/drawing/2014/main" id="{8FCF52A1-4637-5D49-8021-B075994105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17758" y="20004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Text Placeholder 38">
            <a:extLst>
              <a:ext uri="{FF2B5EF4-FFF2-40B4-BE49-F238E27FC236}">
                <a16:creationId xmlns:a16="http://schemas.microsoft.com/office/drawing/2014/main" id="{D0C87123-8950-F142-865C-92D4493B70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4893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38">
            <a:extLst>
              <a:ext uri="{FF2B5EF4-FFF2-40B4-BE49-F238E27FC236}">
                <a16:creationId xmlns:a16="http://schemas.microsoft.com/office/drawing/2014/main" id="{2A7DEE13-1CAC-6A41-B007-3D84A33541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0583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7C2432EF-CF17-9047-9FAB-166339FEF3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17758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38">
            <a:extLst>
              <a:ext uri="{FF2B5EF4-FFF2-40B4-BE49-F238E27FC236}">
                <a16:creationId xmlns:a16="http://schemas.microsoft.com/office/drawing/2014/main" id="{08E52F55-4C84-8241-912A-D6C222B49D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0401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38">
            <a:extLst>
              <a:ext uri="{FF2B5EF4-FFF2-40B4-BE49-F238E27FC236}">
                <a16:creationId xmlns:a16="http://schemas.microsoft.com/office/drawing/2014/main" id="{2291F7B1-714E-C248-A440-B9458A1343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26092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0" name="Picture Placeholder 44">
            <a:extLst>
              <a:ext uri="{FF2B5EF4-FFF2-40B4-BE49-F238E27FC236}">
                <a16:creationId xmlns:a16="http://schemas.microsoft.com/office/drawing/2014/main" id="{69932168-D544-6A48-9F79-31067DDFABD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83267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Text Placeholder 38">
            <a:extLst>
              <a:ext uri="{FF2B5EF4-FFF2-40B4-BE49-F238E27FC236}">
                <a16:creationId xmlns:a16="http://schemas.microsoft.com/office/drawing/2014/main" id="{27ED455D-FC29-CA48-A61B-BD74A8332C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5910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38">
            <a:extLst>
              <a:ext uri="{FF2B5EF4-FFF2-40B4-BE49-F238E27FC236}">
                <a16:creationId xmlns:a16="http://schemas.microsoft.com/office/drawing/2014/main" id="{18086E53-4821-9D43-B12C-1FE9825215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91600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3" name="Picture Placeholder 44">
            <a:extLst>
              <a:ext uri="{FF2B5EF4-FFF2-40B4-BE49-F238E27FC236}">
                <a16:creationId xmlns:a16="http://schemas.microsoft.com/office/drawing/2014/main" id="{076D44CE-C7DF-3B46-A651-99981BB7EA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48775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66452782-F97B-D345-A053-D97776922B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1418" y="5016968"/>
            <a:ext cx="740081" cy="304801"/>
          </a:xfrm>
        </p:spPr>
        <p:txBody>
          <a:bodyPr/>
          <a:lstStyle>
            <a:lvl1pPr algn="ctr">
              <a:defRPr sz="975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5" name="Text Placeholder 38">
            <a:extLst>
              <a:ext uri="{FF2B5EF4-FFF2-40B4-BE49-F238E27FC236}">
                <a16:creationId xmlns:a16="http://schemas.microsoft.com/office/drawing/2014/main" id="{F6E038AB-D07B-554B-A3BC-B82CD7BB6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7109" y="5343199"/>
            <a:ext cx="1028700" cy="950976"/>
          </a:xfrm>
        </p:spPr>
        <p:txBody>
          <a:bodyPr/>
          <a:lstStyle>
            <a:lvl1pPr algn="ctr" eaLnBrk="1" fontAlgn="auto" hangingPunct="1">
              <a:lnSpc>
                <a:spcPct val="120000"/>
              </a:lnSpc>
              <a:spcBef>
                <a:spcPts val="1275"/>
              </a:spcBef>
              <a:spcAft>
                <a:spcPts val="0"/>
              </a:spcAft>
              <a:defRPr lang="en-US" altLang="en-US" sz="788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788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788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6" name="Picture Placeholder 44">
            <a:extLst>
              <a:ext uri="{FF2B5EF4-FFF2-40B4-BE49-F238E27FC236}">
                <a16:creationId xmlns:a16="http://schemas.microsoft.com/office/drawing/2014/main" id="{F4E8374E-C20D-2E48-B0E3-D395916BEA4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14284" y="4210293"/>
            <a:ext cx="514350" cy="842963"/>
          </a:xfrm>
        </p:spPr>
        <p:txBody>
          <a:bodyPr/>
          <a:lstStyle>
            <a:lvl1pPr>
              <a:defRPr sz="825">
                <a:solidFill>
                  <a:srgbClr val="B3B2B3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14088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552AD-559B-4141-9BAE-7BA19E0DBDE2}"/>
              </a:ext>
            </a:extLst>
          </p:cNvPr>
          <p:cNvSpPr/>
          <p:nvPr userDrawn="1"/>
        </p:nvSpPr>
        <p:spPr>
          <a:xfrm>
            <a:off x="0" y="5118101"/>
            <a:ext cx="9144000" cy="155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latin typeface="Century Gothic 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AAC1C-A74A-D541-BBCE-B0CC450A83BF}"/>
              </a:ext>
            </a:extLst>
          </p:cNvPr>
          <p:cNvSpPr/>
          <p:nvPr userDrawn="1"/>
        </p:nvSpPr>
        <p:spPr>
          <a:xfrm>
            <a:off x="0" y="6672264"/>
            <a:ext cx="9144000" cy="193675"/>
          </a:xfrm>
          <a:prstGeom prst="rect">
            <a:avLst/>
          </a:prstGeom>
          <a:solidFill>
            <a:srgbClr val="4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latin typeface="Century Gothic Bold" charset="0"/>
            </a:endParaRPr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179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3296" y="5117951"/>
            <a:ext cx="6858000" cy="1554480"/>
          </a:xfrm>
        </p:spPr>
        <p:txBody>
          <a:bodyPr>
            <a:normAutofit/>
          </a:bodyPr>
          <a:lstStyle>
            <a:lvl1pPr algn="l">
              <a:defRPr sz="21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9412057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6145" y="5619602"/>
            <a:ext cx="7886700" cy="1238398"/>
          </a:xfrm>
        </p:spPr>
        <p:txBody>
          <a:bodyPr>
            <a:normAutofit/>
          </a:bodyPr>
          <a:lstStyle>
            <a:lvl1pPr algn="ctr">
              <a:defRPr sz="21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619602"/>
          </a:xfrm>
          <a:custGeom>
            <a:avLst/>
            <a:gdLst>
              <a:gd name="connsiteX0" fmla="*/ 0 w 12192000"/>
              <a:gd name="connsiteY0" fmla="*/ 0 h 5619602"/>
              <a:gd name="connsiteX1" fmla="*/ 12192000 w 12192000"/>
              <a:gd name="connsiteY1" fmla="*/ 0 h 5619602"/>
              <a:gd name="connsiteX2" fmla="*/ 12192000 w 12192000"/>
              <a:gd name="connsiteY2" fmla="*/ 5619602 h 5619602"/>
              <a:gd name="connsiteX3" fmla="*/ 6731634 w 12192000"/>
              <a:gd name="connsiteY3" fmla="*/ 5619602 h 5619602"/>
              <a:gd name="connsiteX4" fmla="*/ 6719470 w 12192000"/>
              <a:gd name="connsiteY4" fmla="*/ 5498938 h 5619602"/>
              <a:gd name="connsiteX5" fmla="*/ 6096000 w 12192000"/>
              <a:gd name="connsiteY5" fmla="*/ 4990795 h 5619602"/>
              <a:gd name="connsiteX6" fmla="*/ 5472531 w 12192000"/>
              <a:gd name="connsiteY6" fmla="*/ 5498938 h 5619602"/>
              <a:gd name="connsiteX7" fmla="*/ 5460367 w 12192000"/>
              <a:gd name="connsiteY7" fmla="*/ 5619602 h 5619602"/>
              <a:gd name="connsiteX8" fmla="*/ 0 w 12192000"/>
              <a:gd name="connsiteY8" fmla="*/ 5619602 h 561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619602">
                <a:moveTo>
                  <a:pt x="0" y="0"/>
                </a:moveTo>
                <a:lnTo>
                  <a:pt x="12192000" y="0"/>
                </a:lnTo>
                <a:lnTo>
                  <a:pt x="12192000" y="5619602"/>
                </a:lnTo>
                <a:lnTo>
                  <a:pt x="6731634" y="5619602"/>
                </a:lnTo>
                <a:lnTo>
                  <a:pt x="6719470" y="5498938"/>
                </a:lnTo>
                <a:cubicBezTo>
                  <a:pt x="6660128" y="5208942"/>
                  <a:pt x="6403539" y="4990795"/>
                  <a:pt x="6096000" y="4990795"/>
                </a:cubicBezTo>
                <a:cubicBezTo>
                  <a:pt x="5788462" y="4990795"/>
                  <a:pt x="5531873" y="5208942"/>
                  <a:pt x="5472531" y="5498938"/>
                </a:cubicBezTo>
                <a:lnTo>
                  <a:pt x="5460367" y="5619602"/>
                </a:lnTo>
                <a:lnTo>
                  <a:pt x="0" y="5619602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344E5E-0CC8-6846-BA63-7FA9E99BB3A6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335399" y="5071473"/>
            <a:ext cx="473202" cy="6309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675" b="1" i="0" cap="all" spc="225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1542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145" y="5319252"/>
            <a:ext cx="7886700" cy="842062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21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6145" y="6158706"/>
            <a:ext cx="7886700" cy="510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 i="0" spc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description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17952"/>
          </a:xfrm>
          <a:custGeom>
            <a:avLst/>
            <a:gdLst>
              <a:gd name="connsiteX0" fmla="*/ 0 w 12192000"/>
              <a:gd name="connsiteY0" fmla="*/ 0 h 5117952"/>
              <a:gd name="connsiteX1" fmla="*/ 12192000 w 12192000"/>
              <a:gd name="connsiteY1" fmla="*/ 0 h 5117952"/>
              <a:gd name="connsiteX2" fmla="*/ 12192000 w 12192000"/>
              <a:gd name="connsiteY2" fmla="*/ 5117952 h 5117952"/>
              <a:gd name="connsiteX3" fmla="*/ 6730934 w 12192000"/>
              <a:gd name="connsiteY3" fmla="*/ 5117952 h 5117952"/>
              <a:gd name="connsiteX4" fmla="*/ 6719470 w 12192000"/>
              <a:gd name="connsiteY4" fmla="*/ 5004232 h 5117952"/>
              <a:gd name="connsiteX5" fmla="*/ 6096000 w 12192000"/>
              <a:gd name="connsiteY5" fmla="*/ 4496089 h 5117952"/>
              <a:gd name="connsiteX6" fmla="*/ 5472531 w 12192000"/>
              <a:gd name="connsiteY6" fmla="*/ 5004232 h 5117952"/>
              <a:gd name="connsiteX7" fmla="*/ 5461067 w 12192000"/>
              <a:gd name="connsiteY7" fmla="*/ 5117952 h 5117952"/>
              <a:gd name="connsiteX8" fmla="*/ 0 w 12192000"/>
              <a:gd name="connsiteY8" fmla="*/ 5117952 h 51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117952">
                <a:moveTo>
                  <a:pt x="0" y="0"/>
                </a:moveTo>
                <a:lnTo>
                  <a:pt x="12192000" y="0"/>
                </a:lnTo>
                <a:lnTo>
                  <a:pt x="12192000" y="5117952"/>
                </a:lnTo>
                <a:lnTo>
                  <a:pt x="6730934" y="5117952"/>
                </a:lnTo>
                <a:lnTo>
                  <a:pt x="6719470" y="5004232"/>
                </a:lnTo>
                <a:cubicBezTo>
                  <a:pt x="6660128" y="4714236"/>
                  <a:pt x="6403539" y="4496089"/>
                  <a:pt x="6096000" y="4496089"/>
                </a:cubicBezTo>
                <a:cubicBezTo>
                  <a:pt x="5788462" y="4496089"/>
                  <a:pt x="5531873" y="4714236"/>
                  <a:pt x="5472531" y="5004232"/>
                </a:cubicBezTo>
                <a:lnTo>
                  <a:pt x="5461067" y="5117952"/>
                </a:lnTo>
                <a:lnTo>
                  <a:pt x="0" y="5117952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8A643E-33AF-2943-B616-BE638B2D4D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1009" y="4571539"/>
            <a:ext cx="514350" cy="685800"/>
          </a:xfrm>
        </p:spPr>
        <p:txBody>
          <a:bodyPr/>
          <a:lstStyle>
            <a:lvl1pPr>
              <a:defRPr sz="825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5390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Photo Cover_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1EEC0-FDCD-6D43-BC77-5B5E4CDEA7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55" y="3396155"/>
            <a:ext cx="6858000" cy="1554480"/>
          </a:xfrm>
        </p:spPr>
        <p:txBody>
          <a:bodyPr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602618-F29E-BF46-89F9-45D05FC9F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6" y="5757048"/>
            <a:ext cx="2776585" cy="6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808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438" y="2033629"/>
            <a:ext cx="6034277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5572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9001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2430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15859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BE1A6F-0E5D-E24A-8120-7D4C5B6C5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594" y="228805"/>
            <a:ext cx="6034277" cy="893534"/>
          </a:xfrm>
        </p:spPr>
        <p:txBody>
          <a:bodyPr/>
          <a:lstStyle/>
          <a:p>
            <a:r>
              <a:rPr lang="en-US" altLang="en-US" sz="1800">
                <a:latin typeface="Century Gothic Bold" panose="020B0702020202020204" pitchFamily="34" charset="0"/>
                <a:ea typeface="Century Gothic Bold" panose="020B0702020202020204" pitchFamily="34" charset="0"/>
                <a:cs typeface="Century Gothic Bold" panose="020B0702020202020204" pitchFamily="34" charset="0"/>
              </a:rPr>
              <a:t>Title example</a:t>
            </a:r>
            <a:endParaRPr lang="en-US" sz="180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32D02B0-5A6D-2943-8A5D-73785F0D07D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87594" y="1170263"/>
            <a:ext cx="6034277" cy="599716"/>
          </a:xfr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002F6C"/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Click to edit slide description</a:t>
            </a:r>
          </a:p>
          <a:p>
            <a:endParaRPr lang="en-US" sz="12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063596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003" y="790037"/>
            <a:ext cx="8601075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847" y="2594861"/>
            <a:ext cx="7985407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5572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9001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2430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1585913" indent="-214313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97003" y="1731495"/>
            <a:ext cx="8601075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</p:spTree>
    <p:extLst>
      <p:ext uri="{BB962C8B-B14F-4D97-AF65-F5344CB8AC3E}">
        <p14:creationId xmlns:p14="http://schemas.microsoft.com/office/powerpoint/2010/main" val="1948699867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7594" y="1999752"/>
            <a:ext cx="4645742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76288" indent="-90488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120379" indent="-91679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457325" indent="-85725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4658647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A91FCC-A421-434B-92AB-2EADE4E46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40105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30792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847" y="2569971"/>
            <a:ext cx="4645742" cy="3389035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76288" indent="-90488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120379" indent="-91679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457325" indent="-85725">
              <a:lnSpc>
                <a:spcPct val="120000"/>
              </a:lnSpc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97004" y="1736101"/>
            <a:ext cx="4658647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A91FCC-A421-434B-92AB-2EADE4E46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847" y="799024"/>
            <a:ext cx="8537407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919D67-B2E5-2042-93CC-684EA8DDCE10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21" name="Shape 1381">
              <a:extLst>
                <a:ext uri="{FF2B5EF4-FFF2-40B4-BE49-F238E27FC236}">
                  <a16:creationId xmlns:a16="http://schemas.microsoft.com/office/drawing/2014/main" id="{30D62254-876C-C141-B4C2-90934FC92A3F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Shape 1382">
              <a:extLst>
                <a:ext uri="{FF2B5EF4-FFF2-40B4-BE49-F238E27FC236}">
                  <a16:creationId xmlns:a16="http://schemas.microsoft.com/office/drawing/2014/main" id="{D2D5F66F-F62C-624F-8933-A45337C8A617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Shape 315">
            <a:extLst>
              <a:ext uri="{FF2B5EF4-FFF2-40B4-BE49-F238E27FC236}">
                <a16:creationId xmlns:a16="http://schemas.microsoft.com/office/drawing/2014/main" id="{C11415E1-D67B-3244-9AB0-55D2950EFA5F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3906775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9345193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6190488" y="0"/>
            <a:ext cx="2953512" cy="6858000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184101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1" y="0"/>
            <a:ext cx="2139950" cy="6858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818853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6190488" y="0"/>
            <a:ext cx="2953512" cy="6858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548305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847" y="803949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97003" y="1741026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A3D379-A1AF-F645-9236-1B8E5C6F516C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23" name="Shape 1381">
              <a:extLst>
                <a:ext uri="{FF2B5EF4-FFF2-40B4-BE49-F238E27FC236}">
                  <a16:creationId xmlns:a16="http://schemas.microsoft.com/office/drawing/2014/main" id="{AE48FE13-2EAE-C947-9C53-1E31AD8FE34D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hape 1382">
              <a:extLst>
                <a:ext uri="{FF2B5EF4-FFF2-40B4-BE49-F238E27FC236}">
                  <a16:creationId xmlns:a16="http://schemas.microsoft.com/office/drawing/2014/main" id="{93670A95-170A-0140-AB40-227550C94835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5">
            <a:extLst>
              <a:ext uri="{FF2B5EF4-FFF2-40B4-BE49-F238E27FC236}">
                <a16:creationId xmlns:a16="http://schemas.microsoft.com/office/drawing/2014/main" id="{E61185BF-9283-274C-A464-DC6BE9D1C552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70557003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6598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552AD-559B-4141-9BAE-7BA19E0DBDE2}"/>
              </a:ext>
            </a:extLst>
          </p:cNvPr>
          <p:cNvSpPr/>
          <p:nvPr userDrawn="1"/>
        </p:nvSpPr>
        <p:spPr>
          <a:xfrm>
            <a:off x="0" y="5118101"/>
            <a:ext cx="9144000" cy="155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entury Gothic 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AAC1C-A74A-D541-BBCE-B0CC450A83BF}"/>
              </a:ext>
            </a:extLst>
          </p:cNvPr>
          <p:cNvSpPr/>
          <p:nvPr userDrawn="1"/>
        </p:nvSpPr>
        <p:spPr>
          <a:xfrm>
            <a:off x="0" y="6672264"/>
            <a:ext cx="9144000" cy="193675"/>
          </a:xfrm>
          <a:prstGeom prst="rect">
            <a:avLst/>
          </a:prstGeom>
          <a:solidFill>
            <a:srgbClr val="4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entury Gothic Bold" charset="0"/>
            </a:endParaRPr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179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3296" y="5117951"/>
            <a:ext cx="6858000" cy="1554480"/>
          </a:xfrm>
        </p:spPr>
        <p:txBody>
          <a:bodyPr>
            <a:normAutofit/>
          </a:bodyPr>
          <a:lstStyle>
            <a:lvl1pPr algn="l">
              <a:defRPr sz="2100" b="0" i="0">
                <a:solidFill>
                  <a:srgbClr val="002F6C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00316440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Chart_v1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3643242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Chart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306014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2845" y="803869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845" y="1715246"/>
            <a:ext cx="4280720" cy="4745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572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9001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2430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585913" indent="-214313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05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0E5E78AE-4254-E741-9DA8-C6EBA72C15F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91763" y="1715169"/>
            <a:ext cx="4279392" cy="4745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endParaRPr lang="en-US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398EBE-6022-9340-A714-C20728409694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19" name="Shape 1381">
              <a:extLst>
                <a:ext uri="{FF2B5EF4-FFF2-40B4-BE49-F238E27FC236}">
                  <a16:creationId xmlns:a16="http://schemas.microsoft.com/office/drawing/2014/main" id="{A928B93C-5EF5-6A40-8612-CB005E3F2442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hape 1382">
              <a:extLst>
                <a:ext uri="{FF2B5EF4-FFF2-40B4-BE49-F238E27FC236}">
                  <a16:creationId xmlns:a16="http://schemas.microsoft.com/office/drawing/2014/main" id="{5F2B993F-F53B-2B40-92D4-ECF8C61C86D3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Shape 315">
            <a:extLst>
              <a:ext uri="{FF2B5EF4-FFF2-40B4-BE49-F238E27FC236}">
                <a16:creationId xmlns:a16="http://schemas.microsoft.com/office/drawing/2014/main" id="{80877D1B-0BA0-BA46-ACE4-0DFF26731BCD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85606885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D4099-7A12-6C4B-BF33-4ABF2B236350}"/>
              </a:ext>
            </a:extLst>
          </p:cNvPr>
          <p:cNvSpPr/>
          <p:nvPr userDrawn="1"/>
        </p:nvSpPr>
        <p:spPr>
          <a:xfrm>
            <a:off x="875348" y="25271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EC88159-D70F-9A47-BAD3-4F2BA37EA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577" y="296726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230283-7B7C-A24B-836F-D73E304C97E4}"/>
              </a:ext>
            </a:extLst>
          </p:cNvPr>
          <p:cNvSpPr/>
          <p:nvPr userDrawn="1"/>
        </p:nvSpPr>
        <p:spPr>
          <a:xfrm>
            <a:off x="2942511" y="25271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D5B7FDB-D68E-AE4A-A758-D461BBE395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7739" y="296763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894E43-0789-1842-9AF8-7FB9FC961FC6}"/>
              </a:ext>
            </a:extLst>
          </p:cNvPr>
          <p:cNvSpPr/>
          <p:nvPr userDrawn="1"/>
        </p:nvSpPr>
        <p:spPr>
          <a:xfrm>
            <a:off x="5009674" y="2515620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0A21645-DF4A-B846-917B-6E0A5416C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4903" y="2967972"/>
            <a:ext cx="1061357" cy="68546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8A808B-8934-3446-9500-26AAB2A51B23}"/>
              </a:ext>
            </a:extLst>
          </p:cNvPr>
          <p:cNvSpPr/>
          <p:nvPr userDrawn="1"/>
        </p:nvSpPr>
        <p:spPr>
          <a:xfrm>
            <a:off x="7076836" y="25271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E868E85-FD35-4640-ABD3-431B8EED1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065" y="2978837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5C69B3E-977E-2047-BD66-BBC090170A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45576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FEDD1-E680-8E44-A80B-B1CA8B966A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45576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D1D330-A3BF-D844-894F-376F9E84EA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45576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BF7CDE-8E4F-D349-9039-82940829176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4542995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5A80-F29D-A040-AC87-579952C8BA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8131" y="1122363"/>
            <a:ext cx="8597772" cy="538162"/>
          </a:xfrm>
        </p:spPr>
        <p:txBody>
          <a:bodyPr anchor="ctr"/>
          <a:lstStyle>
            <a:lvl1pPr>
              <a:defRPr sz="1050" b="1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Click to edit slide description</a:t>
            </a:r>
          </a:p>
        </p:txBody>
      </p:sp>
    </p:spTree>
    <p:extLst>
      <p:ext uri="{BB962C8B-B14F-4D97-AF65-F5344CB8AC3E}">
        <p14:creationId xmlns:p14="http://schemas.microsoft.com/office/powerpoint/2010/main" val="748053027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724105"/>
            <a:ext cx="8597504" cy="893534"/>
          </a:xfrm>
        </p:spPr>
        <p:txBody>
          <a:bodyPr>
            <a:no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D4099-7A12-6C4B-BF33-4ABF2B236350}"/>
              </a:ext>
            </a:extLst>
          </p:cNvPr>
          <p:cNvSpPr/>
          <p:nvPr userDrawn="1"/>
        </p:nvSpPr>
        <p:spPr>
          <a:xfrm>
            <a:off x="875348" y="30224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EC88159-D70F-9A47-BAD3-4F2BA37EA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577" y="346256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230283-7B7C-A24B-836F-D73E304C97E4}"/>
              </a:ext>
            </a:extLst>
          </p:cNvPr>
          <p:cNvSpPr/>
          <p:nvPr userDrawn="1"/>
        </p:nvSpPr>
        <p:spPr>
          <a:xfrm>
            <a:off x="2942511" y="30224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D5B7FDB-D68E-AE4A-A758-D461BBE395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7739" y="3462932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894E43-0789-1842-9AF8-7FB9FC961FC6}"/>
              </a:ext>
            </a:extLst>
          </p:cNvPr>
          <p:cNvSpPr/>
          <p:nvPr userDrawn="1"/>
        </p:nvSpPr>
        <p:spPr>
          <a:xfrm>
            <a:off x="5009674" y="3010920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0A21645-DF4A-B846-917B-6E0A5416C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4903" y="3463272"/>
            <a:ext cx="1061357" cy="68546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8A808B-8934-3446-9500-26AAB2A51B23}"/>
              </a:ext>
            </a:extLst>
          </p:cNvPr>
          <p:cNvSpPr/>
          <p:nvPr userDrawn="1"/>
        </p:nvSpPr>
        <p:spPr>
          <a:xfrm>
            <a:off x="7076836" y="3022495"/>
            <a:ext cx="1191815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dirty="0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E868E85-FD35-4640-ABD3-431B8EED1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065" y="3474137"/>
            <a:ext cx="1061357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675" b="1" i="0" cap="all" spc="225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>
              <a:buFontTx/>
              <a:buNone/>
              <a:defRPr sz="675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5C69B3E-977E-2047-BD66-BBC090170A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4882834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FEDD1-E680-8E44-A80B-B1CA8B966A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4882834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D1D330-A3BF-D844-894F-376F9E84EA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4882834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BF7CDE-8E4F-D349-9039-82940829176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4868167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AE5EC8-54BB-2747-902A-796B68E9FC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8400" y="1617639"/>
            <a:ext cx="8597504" cy="538162"/>
          </a:xfrm>
        </p:spPr>
        <p:txBody>
          <a:bodyPr anchor="ctr"/>
          <a:lstStyle>
            <a:lvl1pPr>
              <a:defRPr sz="1050" b="1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Click to edit slide description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D3228E-CD65-934A-8DFF-09C29B71BCC8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37" name="Shape 1381">
              <a:extLst>
                <a:ext uri="{FF2B5EF4-FFF2-40B4-BE49-F238E27FC236}">
                  <a16:creationId xmlns:a16="http://schemas.microsoft.com/office/drawing/2014/main" id="{25A6C0EF-2320-AC48-933D-F711CDCB998E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" name="Shape 1382">
              <a:extLst>
                <a:ext uri="{FF2B5EF4-FFF2-40B4-BE49-F238E27FC236}">
                  <a16:creationId xmlns:a16="http://schemas.microsoft.com/office/drawing/2014/main" id="{E10B9E50-D721-684A-B650-A0797EA2A18F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Shape 315">
            <a:extLst>
              <a:ext uri="{FF2B5EF4-FFF2-40B4-BE49-F238E27FC236}">
                <a16:creationId xmlns:a16="http://schemas.microsoft.com/office/drawing/2014/main" id="{00964E6C-FDAC-FF47-8761-C6A5A22A3324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6818141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-a-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5148" cy="893534"/>
          </a:xfrm>
          <a:ln>
            <a:noFill/>
          </a:ln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713" y="1195734"/>
            <a:ext cx="8595149" cy="626873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776288" indent="-90488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120379" indent="-91679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457325" indent="-85725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42F15-C444-8A4E-B1EF-C4AADC38C4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4642726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DFAF6F-46FD-B04D-AFFC-0CEF1875EDE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4642726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5D7A4C-6DD1-F848-8D1C-7B8AD0330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4642726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07ADB-D302-0141-8C76-D5C674CE649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4628059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015361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6860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992" y="1627261"/>
            <a:ext cx="8595149" cy="626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32197" indent="-89297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776288" indent="-90488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120379" indent="-91679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457325" indent="-85725">
              <a:buClr>
                <a:srgbClr val="E1E1DE"/>
              </a:buClr>
              <a:buSzPct val="150000"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42F15-C444-8A4E-B1EF-C4AADC38C4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3718" y="50148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DFAF6F-46FD-B04D-AFFC-0CEF1875EDE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820882" y="50148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5D7A4C-6DD1-F848-8D1C-7B8AD0330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888045" y="5014862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07ADB-D302-0141-8C76-D5C674CE649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55207" y="5000195"/>
            <a:ext cx="1435070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788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Clr>
                <a:srgbClr val="E1E1DE"/>
              </a:buClr>
              <a:buSzPct val="150000"/>
              <a:buFontTx/>
              <a:buNone/>
              <a:tabLst/>
              <a:defRPr sz="105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F4DF5E-6B5D-7045-A8D5-16A1BA9EFFF1}"/>
              </a:ext>
            </a:extLst>
          </p:cNvPr>
          <p:cNvGrpSpPr/>
          <p:nvPr userDrawn="1"/>
        </p:nvGrpSpPr>
        <p:grpSpPr>
          <a:xfrm>
            <a:off x="197003" y="138201"/>
            <a:ext cx="8719800" cy="266667"/>
            <a:chOff x="347267" y="115900"/>
            <a:chExt cx="11626400" cy="266667"/>
          </a:xfrm>
        </p:grpSpPr>
        <p:pic>
          <p:nvPicPr>
            <p:cNvPr id="23" name="Shape 1381">
              <a:extLst>
                <a:ext uri="{FF2B5EF4-FFF2-40B4-BE49-F238E27FC236}">
                  <a16:creationId xmlns:a16="http://schemas.microsoft.com/office/drawing/2014/main" id="{B348EED5-3C1D-CE4C-B603-9CB2121FD886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hape 1382">
              <a:extLst>
                <a:ext uri="{FF2B5EF4-FFF2-40B4-BE49-F238E27FC236}">
                  <a16:creationId xmlns:a16="http://schemas.microsoft.com/office/drawing/2014/main" id="{EA8ABFAD-1F38-9D43-9117-F31649A59AB7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5">
            <a:extLst>
              <a:ext uri="{FF2B5EF4-FFF2-40B4-BE49-F238E27FC236}">
                <a16:creationId xmlns:a16="http://schemas.microsoft.com/office/drawing/2014/main" id="{930990E7-2B94-2E4A-8C9C-0044A5420762}"/>
              </a:ext>
            </a:extLst>
          </p:cNvPr>
          <p:cNvSpPr txBox="1"/>
          <p:nvPr userDrawn="1"/>
        </p:nvSpPr>
        <p:spPr>
          <a:xfrm>
            <a:off x="147464" y="72996"/>
            <a:ext cx="26121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00" dirty="0">
                <a:solidFill>
                  <a:srgbClr val="B7B7B7"/>
                </a:solidFill>
                <a:latin typeface="+mn-lt"/>
                <a:ea typeface="Proxima Nova"/>
                <a:cs typeface="Proxima Nova"/>
                <a:sym typeface="Proxima Nova"/>
              </a:rPr>
              <a:t>Presentation Title</a:t>
            </a:r>
            <a:endParaRPr sz="700" dirty="0">
              <a:solidFill>
                <a:srgbClr val="B7B7B7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318546072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579561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Card_1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FC3594-81D7-1540-88CD-382B3EA4B966}"/>
              </a:ext>
            </a:extLst>
          </p:cNvPr>
          <p:cNvSpPr txBox="1"/>
          <p:nvPr userDrawn="1"/>
        </p:nvSpPr>
        <p:spPr>
          <a:xfrm>
            <a:off x="0" y="5803887"/>
            <a:ext cx="9144000" cy="40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35"/>
              </a:lnSpc>
            </a:pP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© 2021 Massachusetts Mutual Life Insurance Company (MassMutual</a:t>
            </a:r>
            <a:r>
              <a:rPr lang="en-US" sz="900" b="0" i="0" baseline="30000" dirty="0">
                <a:solidFill>
                  <a:srgbClr val="59CBE8"/>
                </a:solidFill>
                <a:latin typeface="Century Gothic" panose="020B0502020202020204" pitchFamily="34" charset="0"/>
              </a:rPr>
              <a:t>®</a:t>
            </a: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), Springfield, MA 01111-0001.</a:t>
            </a:r>
            <a:b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</a:br>
            <a:r>
              <a:rPr lang="en-US" sz="900" b="0" i="0" dirty="0">
                <a:solidFill>
                  <a:srgbClr val="59CBE8"/>
                </a:solidFill>
                <a:latin typeface="Century Gothic" panose="020B0502020202020204" pitchFamily="34" charset="0"/>
              </a:rPr>
              <a:t>All rights reserved. www.MassMutual.com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566DEB-4716-9E4B-AC92-16FC52450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542" y="2310439"/>
            <a:ext cx="3832031" cy="901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4121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6190488" y="0"/>
            <a:ext cx="2953512" cy="6858000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rgbClr val="002F6C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rgbClr val="4CC8EB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F7A8E-D0A3-41D0-A6F5-BC83A5DB0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8" b="6137"/>
          <a:stretch/>
        </p:blipFill>
        <p:spPr>
          <a:xfrm>
            <a:off x="192373" y="6554922"/>
            <a:ext cx="8469027" cy="157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921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71A3BE-79F0-A94B-BDC4-E46230470309}"/>
              </a:ext>
            </a:extLst>
          </p:cNvPr>
          <p:cNvSpPr/>
          <p:nvPr userDrawn="1"/>
        </p:nvSpPr>
        <p:spPr>
          <a:xfrm>
            <a:off x="6190488" y="0"/>
            <a:ext cx="2953512" cy="6858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75764-927F-44DC-8866-239050032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8" b="6137"/>
          <a:stretch/>
        </p:blipFill>
        <p:spPr>
          <a:xfrm>
            <a:off x="192373" y="6554922"/>
            <a:ext cx="8469027" cy="1570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2BCD5A-B94A-4BAC-88EA-DC3D84381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rgbClr val="002F6C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3DCF99B-D79A-47AD-8B0D-999F071FC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rgbClr val="4CC8EB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9677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Char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1F2227-8FD2-4536-8A9A-DDDF32E18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1800" b="0" i="0" baseline="0">
                <a:solidFill>
                  <a:srgbClr val="002F6C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2F235068-6149-49F5-9B73-DEC00851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165882"/>
            <a:ext cx="8598310" cy="599716"/>
          </a:xfrm>
        </p:spPr>
        <p:txBody>
          <a:bodyPr anchor="ctr">
            <a:noAutofit/>
          </a:bodyPr>
          <a:lstStyle>
            <a:lvl1pPr marL="0" indent="0">
              <a:buNone/>
              <a:defRPr sz="1050" b="1" i="0">
                <a:solidFill>
                  <a:srgbClr val="4CC8EB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3429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>
              <a:buNone/>
              <a:defRPr sz="112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777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tags" Target="../tags/tag2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A8DC1-4B59-40BA-BF3E-68A6CF58E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8" b="6137"/>
          <a:stretch/>
        </p:blipFill>
        <p:spPr>
          <a:xfrm>
            <a:off x="192373" y="6554922"/>
            <a:ext cx="8469027" cy="1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8" r:id="rId12"/>
    <p:sldLayoutId id="2147484265" r:id="rId13"/>
    <p:sldLayoutId id="2147484266" r:id="rId14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F6C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F6C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F6C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F6C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F6C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slide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content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E89B3-E8AF-4CB4-B2D5-B7646AC39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8" b="6137"/>
          <a:stretch/>
        </p:blipFill>
        <p:spPr>
          <a:xfrm>
            <a:off x="192373" y="6554922"/>
            <a:ext cx="8469027" cy="157028"/>
          </a:xfrm>
          <a:prstGeom prst="rect">
            <a:avLst/>
          </a:prstGeom>
        </p:spPr>
      </p:pic>
    </p:spTree>
    <p:custDataLst>
      <p:tags r:id="rId27"/>
    </p:custDataLst>
    <p:extLst>
      <p:ext uri="{BB962C8B-B14F-4D97-AF65-F5344CB8AC3E}">
        <p14:creationId xmlns:p14="http://schemas.microsoft.com/office/powerpoint/2010/main" val="7178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  <p:sldLayoutId id="2147484178" r:id="rId18"/>
    <p:sldLayoutId id="2147484179" r:id="rId19"/>
    <p:sldLayoutId id="2147484180" r:id="rId20"/>
    <p:sldLayoutId id="2147484181" r:id="rId21"/>
    <p:sldLayoutId id="2147484182" r:id="rId22"/>
    <p:sldLayoutId id="2147484183" r:id="rId23"/>
    <p:sldLayoutId id="2147484184" r:id="rId24"/>
    <p:sldLayoutId id="2147484185" r:id="rId25"/>
  </p:sldLayoutIdLst>
  <p:transition spd="slow">
    <p:wipe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 kern="1200">
          <a:solidFill>
            <a:schemeClr val="accent2"/>
          </a:solidFill>
          <a:latin typeface="Century Gothic Bold" charset="0"/>
          <a:ea typeface="Century Gothic Bold" charset="0"/>
          <a:cs typeface="Century Gothic Bold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2100" kern="1200">
          <a:solidFill>
            <a:schemeClr val="accent1"/>
          </a:solidFill>
          <a:latin typeface="Century Gothic" charset="0"/>
          <a:ea typeface="Century Gothic Bold" charset="0"/>
          <a:cs typeface="Century Gothic Bold" charset="0"/>
        </a:defRPr>
      </a:lvl1pPr>
      <a:lvl2pPr marL="3429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800"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2pPr>
      <a:lvl3pPr marL="6858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500"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4pPr>
      <a:lvl5pPr marL="13716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slide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content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50DED-51C0-48B2-AA4F-8F0206D4F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8" b="6137"/>
          <a:stretch/>
        </p:blipFill>
        <p:spPr>
          <a:xfrm>
            <a:off x="192373" y="6554922"/>
            <a:ext cx="8469027" cy="157028"/>
          </a:xfrm>
          <a:prstGeom prst="rect">
            <a:avLst/>
          </a:prstGeom>
        </p:spPr>
      </p:pic>
    </p:spTree>
    <p:custDataLst>
      <p:tags r:id="rId31"/>
    </p:custDataLst>
    <p:extLst>
      <p:ext uri="{BB962C8B-B14F-4D97-AF65-F5344CB8AC3E}">
        <p14:creationId xmlns:p14="http://schemas.microsoft.com/office/powerpoint/2010/main" val="387453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</p:sldLayoutIdLst>
  <p:transition spd="slow">
    <p:wip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 kern="1200">
          <a:solidFill>
            <a:schemeClr val="accent2"/>
          </a:solidFill>
          <a:latin typeface="Century Gothic Bold" charset="0"/>
          <a:ea typeface="Century Gothic Bold" charset="0"/>
          <a:cs typeface="Century Gothic Bol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chemeClr val="accent2"/>
          </a:solidFill>
          <a:latin typeface="Century Gothic Bold"/>
          <a:ea typeface="Century Gothic Bold"/>
          <a:cs typeface="Century Gothic Bold"/>
        </a:defRPr>
      </a:lvl9pPr>
    </p:titleStyle>
    <p:bodyStyle>
      <a:lvl1pPr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defRPr sz="2100" kern="1200">
          <a:solidFill>
            <a:schemeClr val="accent1"/>
          </a:solidFill>
          <a:latin typeface="Century Gothic" charset="0"/>
          <a:ea typeface="Century Gothic Bold" charset="0"/>
          <a:cs typeface="Century Gothic Bold" charset="0"/>
        </a:defRPr>
      </a:lvl1pPr>
      <a:lvl2pPr marL="3429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sz="1800"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2pPr>
      <a:lvl3pPr marL="6858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sz="1500"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3pPr>
      <a:lvl4pPr marL="10287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4pPr>
      <a:lvl5pPr marL="13716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4.xml"/><Relationship Id="rId5" Type="http://schemas.openxmlformats.org/officeDocument/2006/relationships/hyperlink" Target="https://fieldnet.massmutual.com/public/di/pdfs/di75003.pdf" TargetMode="Externa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s://fieldnet.massmutual.com/public/di/pdfs/di1947rc.pdf" TargetMode="External"/><Relationship Id="rId3" Type="http://schemas.openxmlformats.org/officeDocument/2006/relationships/hyperlink" Target="http://mediaassets.massmutual.com/landingpages/lkjbdfpveubei/MMSD/mmsd_DI_hub.html" TargetMode="External"/><Relationship Id="rId7" Type="http://schemas.openxmlformats.org/officeDocument/2006/relationships/hyperlink" Target="https://www.youtube.com/watch?v=TybV4hGLGrI" TargetMode="External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35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hyperlink" Target="https://fieldnet.massmutual.com/public/di/pdfs/di1603.pdf" TargetMode="External"/><Relationship Id="rId5" Type="http://schemas.openxmlformats.org/officeDocument/2006/relationships/hyperlink" Target="https://mediaassets.massmutual.com/landingpages/lkjbdfpveubei/marketinghub/company.html" TargetMode="External"/><Relationship Id="rId15" Type="http://schemas.openxmlformats.org/officeDocument/2006/relationships/hyperlink" Target="https://www.linkedin.com/showcase/massmutual-strategic-distributors/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6.png"/><Relationship Id="rId9" Type="http://schemas.openxmlformats.org/officeDocument/2006/relationships/hyperlink" Target="https://fieldnet.massmutual.com/public/di/pdfs/di85001.pdf" TargetMode="External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6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5" Type="http://schemas.openxmlformats.org/officeDocument/2006/relationships/hyperlink" Target="https://fieldnet.massmutual.com/fnmmfg/di/pdfs/di95032.pdf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BAF08-CFEB-49CF-A38B-37E1CA843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111" y="457277"/>
            <a:ext cx="7886700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2F6C"/>
                </a:solidFill>
              </a:rPr>
              <a:t>MassMutual Strategic Distributors-DI </a:t>
            </a:r>
            <a:endParaRPr lang="en-US" sz="2000" b="0" dirty="0">
              <a:solidFill>
                <a:srgbClr val="FF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96F5F-0B0A-4756-A4F0-7AB5C7CC1360}"/>
              </a:ext>
            </a:extLst>
          </p:cNvPr>
          <p:cNvSpPr txBox="1"/>
          <p:nvPr/>
        </p:nvSpPr>
        <p:spPr>
          <a:xfrm>
            <a:off x="628650" y="6400287"/>
            <a:ext cx="8396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</p:spTree>
    <p:extLst>
      <p:ext uri="{BB962C8B-B14F-4D97-AF65-F5344CB8AC3E}">
        <p14:creationId xmlns:p14="http://schemas.microsoft.com/office/powerpoint/2010/main" val="32282833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3A5F-69D3-9F46-9717-860B790C4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500" y="297290"/>
            <a:ext cx="7507849" cy="494879"/>
          </a:xfrm>
        </p:spPr>
        <p:txBody>
          <a:bodyPr/>
          <a:lstStyle/>
          <a:p>
            <a:r>
              <a:rPr lang="en-US" sz="2800" b="1" dirty="0">
                <a:solidFill>
                  <a:srgbClr val="002F6C"/>
                </a:solidFill>
                <a:latin typeface="Century Gothic Bold" panose="020B0702020202020204" pitchFamily="34" charset="0"/>
              </a:rPr>
              <a:t>DI Underwriting is now easier than ever</a:t>
            </a:r>
            <a:endParaRPr lang="en-US" sz="1800" b="1" dirty="0">
              <a:solidFill>
                <a:srgbClr val="002F6C"/>
              </a:solidFill>
              <a:latin typeface="Century Gothic Bold" panose="020B07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905CE-33F7-44C5-B426-7B8C579FA8DC}"/>
              </a:ext>
            </a:extLst>
          </p:cNvPr>
          <p:cNvSpPr txBox="1"/>
          <p:nvPr/>
        </p:nvSpPr>
        <p:spPr>
          <a:xfrm>
            <a:off x="339235" y="940099"/>
            <a:ext cx="6354528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CBE8"/>
                </a:solidFill>
                <a:latin typeface="Century Gothic Bold" panose="020B0702020202020204" pitchFamily="34" charset="0"/>
              </a:rPr>
              <a:t>Starting Professional Program</a:t>
            </a:r>
          </a:p>
          <a:p>
            <a:endParaRPr lang="en-US" sz="1600" dirty="0">
              <a:solidFill>
                <a:srgbClr val="59CBE8"/>
              </a:solidFill>
              <a:latin typeface="Century Gothic Bold" panose="020B0702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en-US" sz="1600" dirty="0">
                <a:solidFill>
                  <a:srgbClr val="59CBE8"/>
                </a:solidFill>
                <a:latin typeface="Century Gothic Bold" panose="020B0702020202020204" pitchFamily="34" charset="0"/>
              </a:rPr>
              <a:t>Certain applicants in their final stages of training, or in their first two years of professional practice, may be eligible for special issue limits based on anticipated income…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01BA2-A68B-4A61-95B2-75F7BA7FC0E2}"/>
              </a:ext>
            </a:extLst>
          </p:cNvPr>
          <p:cNvSpPr txBox="1"/>
          <p:nvPr/>
        </p:nvSpPr>
        <p:spPr>
          <a:xfrm>
            <a:off x="339235" y="2506085"/>
            <a:ext cx="3096423" cy="326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Architect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Attorney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Computer Science, Engineer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CPA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CRNA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Dentist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Doctor (M.D., D.O.)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Engineer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Nurse Practitioner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A75D5-08F0-447E-A831-1A078D1C482B}"/>
              </a:ext>
            </a:extLst>
          </p:cNvPr>
          <p:cNvSpPr txBox="1"/>
          <p:nvPr/>
        </p:nvSpPr>
        <p:spPr>
          <a:xfrm>
            <a:off x="3636947" y="2506783"/>
            <a:ext cx="3448438" cy="290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Optometrist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Pharmacist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Physician Assistant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Physical Therapist (DPT)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Psychologist (Ph.D.)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Scientist (Master’s Degree or Ph.D.)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Senior MBA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59CBE8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Veterinarian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7F5302-81C2-3943-AC39-75377ED5A17D}"/>
              </a:ext>
            </a:extLst>
          </p:cNvPr>
          <p:cNvSpPr/>
          <p:nvPr/>
        </p:nvSpPr>
        <p:spPr>
          <a:xfrm>
            <a:off x="6864979" y="1231916"/>
            <a:ext cx="2054702" cy="205470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487C58-6EB6-A548-B897-760116AFA6DC}"/>
              </a:ext>
            </a:extLst>
          </p:cNvPr>
          <p:cNvGrpSpPr/>
          <p:nvPr/>
        </p:nvGrpSpPr>
        <p:grpSpPr>
          <a:xfrm>
            <a:off x="7033513" y="2956033"/>
            <a:ext cx="1526141" cy="1381017"/>
            <a:chOff x="9378017" y="2798377"/>
            <a:chExt cx="2034855" cy="18413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6F96A15-C52A-F44F-964A-0C9EC0F12B37}"/>
                </a:ext>
              </a:extLst>
            </p:cNvPr>
            <p:cNvSpPr/>
            <p:nvPr/>
          </p:nvSpPr>
          <p:spPr>
            <a:xfrm>
              <a:off x="9474949" y="2798741"/>
              <a:ext cx="1840992" cy="1840992"/>
            </a:xfrm>
            <a:prstGeom prst="ellipse">
              <a:avLst/>
            </a:prstGeom>
            <a:solidFill>
              <a:srgbClr val="59CBE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>
                <a:solidFill>
                  <a:srgbClr val="002F6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7AEFF3-411E-4856-B642-F60CFBE9E67F}"/>
                </a:ext>
              </a:extLst>
            </p:cNvPr>
            <p:cNvSpPr/>
            <p:nvPr/>
          </p:nvSpPr>
          <p:spPr>
            <a:xfrm>
              <a:off x="9378017" y="2798377"/>
              <a:ext cx="2034855" cy="18307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25"/>
                </a:lnSpc>
              </a:pPr>
              <a:r>
                <a:rPr lang="en-US" sz="1275" dirty="0">
                  <a:solidFill>
                    <a:schemeClr val="bg1"/>
                  </a:solidFill>
                </a:rPr>
                <a:t>See </a:t>
              </a:r>
              <a:r>
                <a:rPr lang="en-US" sz="1275" b="1" dirty="0">
                  <a:solidFill>
                    <a:srgbClr val="002060"/>
                  </a:solidFill>
                  <a:hlinkClick r:id="rId5"/>
                </a:rPr>
                <a:t>DI75003</a:t>
              </a:r>
              <a:r>
                <a:rPr lang="en-US" sz="1275" dirty="0">
                  <a:solidFill>
                    <a:schemeClr val="bg1"/>
                  </a:solidFill>
                </a:rPr>
                <a:t> for more information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D25625-CD80-47FA-ADB0-78EEEBAD9622}"/>
              </a:ext>
            </a:extLst>
          </p:cNvPr>
          <p:cNvSpPr txBox="1"/>
          <p:nvPr/>
        </p:nvSpPr>
        <p:spPr>
          <a:xfrm>
            <a:off x="628650" y="6284537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8C1BB-9030-4744-9FDE-87145B5C9070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C9E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C9E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3313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8D2C28-8F95-4E84-A5AB-F4D2E6347E64}"/>
              </a:ext>
            </a:extLst>
          </p:cNvPr>
          <p:cNvSpPr txBox="1"/>
          <p:nvPr/>
        </p:nvSpPr>
        <p:spPr>
          <a:xfrm>
            <a:off x="344393" y="3638725"/>
            <a:ext cx="86811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</a:rPr>
              <a:t>Riders to consider as selling points when talking to clients:</a:t>
            </a:r>
          </a:p>
          <a:p>
            <a:pPr algn="l"/>
            <a:endParaRPr lang="en-US" sz="1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</a:rPr>
              <a:t> - Student Loan Rider</a:t>
            </a:r>
          </a:p>
          <a:p>
            <a:pPr algn="l"/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</a:rPr>
              <a:t> - Benefit Increase Rider or FIO </a:t>
            </a:r>
          </a:p>
          <a:p>
            <a:pPr algn="l"/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</a:rPr>
              <a:t> - </a:t>
            </a:r>
            <a:r>
              <a:rPr lang="en-US" sz="24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RetireGuard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D805D9-985E-4D5B-987D-C7E0BDC27442}"/>
              </a:ext>
            </a:extLst>
          </p:cNvPr>
          <p:cNvSpPr txBox="1">
            <a:spLocks/>
          </p:cNvSpPr>
          <p:nvPr/>
        </p:nvSpPr>
        <p:spPr bwMode="auto">
          <a:xfrm>
            <a:off x="420035" y="362653"/>
            <a:ext cx="7541342" cy="7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4800" baseline="30000" dirty="0">
                <a:solidFill>
                  <a:srgbClr val="002F6C"/>
                </a:solidFill>
                <a:latin typeface="Century Gothic Bold" panose="020B0702020202020204" pitchFamily="34" charset="0"/>
                <a:ea typeface="Century Gothic" panose="020B0502020202020204" pitchFamily="34" charset="-128"/>
              </a:rPr>
              <a:t>Key Demographics/ Industries: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C5BA2-3708-436D-A068-1015595B80E0}"/>
              </a:ext>
            </a:extLst>
          </p:cNvPr>
          <p:cNvSpPr txBox="1"/>
          <p:nvPr/>
        </p:nvSpPr>
        <p:spPr>
          <a:xfrm>
            <a:off x="628650" y="6383985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C939DB-5FFF-4973-8E0B-E52D5C58A4A7}"/>
              </a:ext>
            </a:extLst>
          </p:cNvPr>
          <p:cNvSpPr/>
          <p:nvPr/>
        </p:nvSpPr>
        <p:spPr>
          <a:xfrm>
            <a:off x="527302" y="1377249"/>
            <a:ext cx="1625892" cy="1604591"/>
          </a:xfrm>
          <a:prstGeom prst="ellipse">
            <a:avLst/>
          </a:prstGeom>
          <a:solidFill>
            <a:srgbClr val="002F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Medical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5A02E-12A3-4D8F-9FA2-8E11C02E48C3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D7A584-C4EC-75F3-EA91-ACA92C6C3425}"/>
              </a:ext>
            </a:extLst>
          </p:cNvPr>
          <p:cNvSpPr/>
          <p:nvPr/>
        </p:nvSpPr>
        <p:spPr>
          <a:xfrm>
            <a:off x="2634566" y="1377249"/>
            <a:ext cx="1625892" cy="1604591"/>
          </a:xfrm>
          <a:prstGeom prst="ellipse">
            <a:avLst/>
          </a:prstGeom>
          <a:solidFill>
            <a:srgbClr val="002F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Dental Residents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CDD45F-B85F-EBDB-3443-C3BB77C0FD76}"/>
              </a:ext>
            </a:extLst>
          </p:cNvPr>
          <p:cNvSpPr/>
          <p:nvPr/>
        </p:nvSpPr>
        <p:spPr>
          <a:xfrm>
            <a:off x="4741830" y="1377249"/>
            <a:ext cx="1625892" cy="1604591"/>
          </a:xfrm>
          <a:prstGeom prst="ellipse">
            <a:avLst/>
          </a:prstGeom>
          <a:solidFill>
            <a:srgbClr val="002F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Young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6D85DE-1606-10F8-B144-1C3DDC300D01}"/>
              </a:ext>
            </a:extLst>
          </p:cNvPr>
          <p:cNvSpPr/>
          <p:nvPr/>
        </p:nvSpPr>
        <p:spPr>
          <a:xfrm>
            <a:off x="6849094" y="1377249"/>
            <a:ext cx="1625892" cy="1604591"/>
          </a:xfrm>
          <a:prstGeom prst="ellipse">
            <a:avLst/>
          </a:prstGeom>
          <a:solidFill>
            <a:srgbClr val="002F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Owners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1168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8118DA1-D168-45F4-9444-10F205C174D3}"/>
              </a:ext>
            </a:extLst>
          </p:cNvPr>
          <p:cNvSpPr txBox="1">
            <a:spLocks/>
          </p:cNvSpPr>
          <p:nvPr/>
        </p:nvSpPr>
        <p:spPr bwMode="auto">
          <a:xfrm>
            <a:off x="618346" y="3880989"/>
            <a:ext cx="162131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171450" indent="-171450" algn="l" rtl="0" eaLnBrk="1" fontAlgn="base" hangingPunct="1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5572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9001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2430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15859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37160" lvl="0" indent="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Century Gothic Bold" panose="020B0702020202020204" pitchFamily="34" charset="0"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DI Marketing Hub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BB7FBA10-E262-4756-9D1F-0B6A0FF258D1}"/>
              </a:ext>
            </a:extLst>
          </p:cNvPr>
          <p:cNvSpPr txBox="1">
            <a:spLocks/>
          </p:cNvSpPr>
          <p:nvPr/>
        </p:nvSpPr>
        <p:spPr bwMode="auto">
          <a:xfrm>
            <a:off x="5206841" y="5840159"/>
            <a:ext cx="2311691" cy="43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171450" indent="-171450" algn="l" rtl="0" eaLnBrk="1" fontAlgn="base" hangingPunct="1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5572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9001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2430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1585913" indent="-214313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050" b="0" i="0" kern="120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3716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Century Gothic Bold" panose="020B0702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Marketing Flyers &amp; Guides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A1B44C-0FF0-4FED-94C1-C0C1FF9BE08D}"/>
              </a:ext>
            </a:extLst>
          </p:cNvPr>
          <p:cNvGrpSpPr/>
          <p:nvPr/>
        </p:nvGrpSpPr>
        <p:grpSpPr>
          <a:xfrm>
            <a:off x="5959089" y="947845"/>
            <a:ext cx="2876371" cy="570270"/>
            <a:chOff x="5053153" y="1271466"/>
            <a:chExt cx="2876371" cy="570270"/>
          </a:xfrm>
        </p:grpSpPr>
        <p:sp>
          <p:nvSpPr>
            <p:cNvPr id="26" name="Content Placeholder 1">
              <a:extLst>
                <a:ext uri="{FF2B5EF4-FFF2-40B4-BE49-F238E27FC236}">
                  <a16:creationId xmlns:a16="http://schemas.microsoft.com/office/drawing/2014/main" id="{D5B6C840-6CD0-4116-BCB7-8DAC6B66B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53153" y="1271466"/>
              <a:ext cx="2876371" cy="25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171450" indent="-171450" algn="l" rtl="0" eaLnBrk="1" fontAlgn="base" hangingPunct="1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Clr>
                  <a:srgbClr val="E1E1DE"/>
                </a:buClr>
                <a:buSzPct val="100000"/>
                <a:buFont typeface="Century Gothic Bold" panose="020B0702020202020204" pitchFamily="34" charset="0"/>
                <a:buChar char="●"/>
                <a:tabLst/>
                <a:defRPr sz="1050" b="0" i="0" kern="1200">
                  <a:solidFill>
                    <a:schemeClr val="tx1"/>
                  </a:solidFill>
                  <a:latin typeface="Century Gothic Bold" charset="0"/>
                  <a:ea typeface="Century Gothic Bold" charset="0"/>
                  <a:cs typeface="Century Gothic Bold" charset="0"/>
                </a:defRPr>
              </a:lvl1pPr>
              <a:lvl2pPr marL="557213" indent="-214313" algn="l" rtl="0" eaLnBrk="1" fontAlgn="base" hangingPunct="1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E1E1DE"/>
                </a:buClr>
                <a:buSzPct val="100000"/>
                <a:buFont typeface="Century Gothic Bold" panose="020B0702020202020204" pitchFamily="34" charset="0"/>
                <a:buChar char="●"/>
                <a:tabLst/>
                <a:defRPr sz="1050" b="0" i="0" kern="1200">
                  <a:solidFill>
                    <a:schemeClr val="tx1"/>
                  </a:solidFill>
                  <a:latin typeface="Century Gothic Bold" charset="0"/>
                  <a:ea typeface="Century Gothic Bold" charset="0"/>
                  <a:cs typeface="Century Gothic Bold" charset="0"/>
                </a:defRPr>
              </a:lvl2pPr>
              <a:lvl3pPr marL="900113" indent="-214313" algn="l" rtl="0" eaLnBrk="1" fontAlgn="base" hangingPunct="1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E1E1DE"/>
                </a:buClr>
                <a:buSzPct val="100000"/>
                <a:buFont typeface="Century Gothic Bold" panose="020B0702020202020204" pitchFamily="34" charset="0"/>
                <a:buChar char="●"/>
                <a:tabLst/>
                <a:defRPr sz="1050" b="0" i="0" kern="1200">
                  <a:solidFill>
                    <a:schemeClr val="tx1"/>
                  </a:solidFill>
                  <a:latin typeface="Century Gothic Bold" charset="0"/>
                  <a:ea typeface="Century Gothic Bold" charset="0"/>
                  <a:cs typeface="Century Gothic Bold" charset="0"/>
                </a:defRPr>
              </a:lvl3pPr>
              <a:lvl4pPr marL="1243013" indent="-214313" algn="l" rtl="0" eaLnBrk="1" fontAlgn="base" hangingPunct="1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E1E1DE"/>
                </a:buClr>
                <a:buSzPct val="100000"/>
                <a:buFont typeface="Century Gothic Bold" panose="020B0702020202020204" pitchFamily="34" charset="0"/>
                <a:buChar char="●"/>
                <a:tabLst/>
                <a:defRPr sz="1050" b="0" i="0" kern="1200">
                  <a:solidFill>
                    <a:schemeClr val="tx1"/>
                  </a:solidFill>
                  <a:latin typeface="Century Gothic Bold" charset="0"/>
                  <a:ea typeface="Century Gothic Bold" charset="0"/>
                  <a:cs typeface="Century Gothic Bold" charset="0"/>
                </a:defRPr>
              </a:lvl4pPr>
              <a:lvl5pPr marL="1585913" indent="-214313" algn="l" rtl="0" eaLnBrk="1" fontAlgn="base" hangingPunct="1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E1E1DE"/>
                </a:buClr>
                <a:buSzPct val="100000"/>
                <a:buFont typeface="Century Gothic Bold" panose="020B0702020202020204" pitchFamily="34" charset="0"/>
                <a:buChar char="●"/>
                <a:tabLst/>
                <a:defRPr sz="1050" b="0" i="0" kern="1200">
                  <a:solidFill>
                    <a:schemeClr val="tx1"/>
                  </a:solidFill>
                  <a:latin typeface="Century Gothic Bold" charset="0"/>
                  <a:ea typeface="Century Gothic Bold" charset="0"/>
                  <a:cs typeface="Century Gothic Bold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137160" lvl="0" indent="0" algn="l" defTabSz="914400" rtl="0" eaLnBrk="1" fontAlgn="base" latinLnBrk="0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>
                  <a:srgbClr val="0070C0"/>
                </a:buClr>
                <a:buSzPct val="100000"/>
                <a:buFont typeface="Century Gothic Bold" panose="020B0702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LinkedIn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Social Media Posts</a:t>
              </a:r>
            </a:p>
            <a:p>
              <a:pPr marL="0" marR="137160" lvl="0" indent="0" algn="l" defTabSz="914400" rtl="0" eaLnBrk="1" fontAlgn="base" latinLnBrk="0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>
                  <a:srgbClr val="0070C0"/>
                </a:buClr>
                <a:buSzPct val="100000"/>
                <a:buFont typeface="Century Gothic Bold" panose="020B0702020202020204" pitchFamily="34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E82BDF-28C5-4A1E-9017-B428A23C8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3153" y="1432212"/>
              <a:ext cx="419048" cy="409524"/>
            </a:xfrm>
            <a:prstGeom prst="rect">
              <a:avLst/>
            </a:prstGeom>
          </p:spPr>
        </p:pic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70EC09F8-49D7-477F-BF0C-B8D0A1A55803}"/>
              </a:ext>
            </a:extLst>
          </p:cNvPr>
          <p:cNvSpPr txBox="1">
            <a:spLocks/>
          </p:cNvSpPr>
          <p:nvPr/>
        </p:nvSpPr>
        <p:spPr>
          <a:xfrm>
            <a:off x="287594" y="228805"/>
            <a:ext cx="6034277" cy="46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 Bold" charset="0"/>
                <a:ea typeface="+mj-ea"/>
                <a:cs typeface="+mj-cs"/>
              </a:rPr>
              <a:t>Marketing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FCE323-308D-4094-BD0B-1043ADE2D5BD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C9E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C9E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E15DCC7-5B65-4FCB-ACDC-43C60C2F59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28" y="1367320"/>
            <a:ext cx="2219584" cy="23995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315DC8F3-8D01-4DA2-A67B-89CB04C110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793" y="1712019"/>
            <a:ext cx="2219584" cy="23995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891F6035-CD2E-495D-8C23-64F640A588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964" y="4763836"/>
            <a:ext cx="2201323" cy="124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5A530F4-D818-4D0F-9461-612D835FA19E}"/>
              </a:ext>
            </a:extLst>
          </p:cNvPr>
          <p:cNvSpPr txBox="1"/>
          <p:nvPr/>
        </p:nvSpPr>
        <p:spPr>
          <a:xfrm>
            <a:off x="1559782" y="5276003"/>
            <a:ext cx="187318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7160" lvl="0" indent="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Century Gothic Bold" panose="020B0702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DI Commercial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F6BAB1-13C8-4500-89BA-C24FE9982642}"/>
              </a:ext>
            </a:extLst>
          </p:cNvPr>
          <p:cNvSpPr txBox="1"/>
          <p:nvPr/>
        </p:nvSpPr>
        <p:spPr>
          <a:xfrm>
            <a:off x="202328" y="802236"/>
            <a:ext cx="429419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7160" lvl="0" indent="0" algn="ct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Century Gothic Bold" panose="020B0702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Microsites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90C066-54B6-4DE9-9551-B2D378DFA990}"/>
              </a:ext>
            </a:extLst>
          </p:cNvPr>
          <p:cNvSpPr txBox="1"/>
          <p:nvPr/>
        </p:nvSpPr>
        <p:spPr>
          <a:xfrm>
            <a:off x="2883159" y="4296235"/>
            <a:ext cx="231169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7160" lvl="0" indent="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Century Gothic Bold" panose="020B0702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Radius Choice Advantage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C5E73A-651B-4E56-8D7A-CC6818FD28AB}"/>
              </a:ext>
            </a:extLst>
          </p:cNvPr>
          <p:cNvGrpSpPr/>
          <p:nvPr/>
        </p:nvGrpSpPr>
        <p:grpSpPr>
          <a:xfrm>
            <a:off x="5573047" y="3431179"/>
            <a:ext cx="3331315" cy="2767231"/>
            <a:chOff x="5035375" y="3556805"/>
            <a:chExt cx="3331315" cy="2767231"/>
          </a:xfrm>
        </p:grpSpPr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id="{9BA797C8-1CA1-4E1D-B33B-DBB36D18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375" y="3556805"/>
              <a:ext cx="1384940" cy="1795530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>
              <a:hlinkClick r:id="rId11"/>
              <a:extLst>
                <a:ext uri="{FF2B5EF4-FFF2-40B4-BE49-F238E27FC236}">
                  <a16:creationId xmlns:a16="http://schemas.microsoft.com/office/drawing/2014/main" id="{2EBB684F-0909-49BE-989B-06191B671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639" y="4078206"/>
              <a:ext cx="1384940" cy="186119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hlinkClick r:id="rId13"/>
              <a:extLst>
                <a:ext uri="{FF2B5EF4-FFF2-40B4-BE49-F238E27FC236}">
                  <a16:creationId xmlns:a16="http://schemas.microsoft.com/office/drawing/2014/main" id="{CE9EBF6B-24CE-4E0D-94C5-66B7F095E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6877" y="4549094"/>
              <a:ext cx="1409813" cy="1774942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789D80-9363-461B-BEE7-58EC85FEB9D8}"/>
              </a:ext>
            </a:extLst>
          </p:cNvPr>
          <p:cNvGrpSpPr/>
          <p:nvPr/>
        </p:nvGrpSpPr>
        <p:grpSpPr>
          <a:xfrm>
            <a:off x="6321871" y="1183387"/>
            <a:ext cx="2513589" cy="2047934"/>
            <a:chOff x="6321871" y="1431962"/>
            <a:chExt cx="2513589" cy="2047934"/>
          </a:xfrm>
        </p:grpSpPr>
        <p:pic>
          <p:nvPicPr>
            <p:cNvPr id="45" name="Picture 44">
              <a:hlinkClick r:id="rId15"/>
              <a:extLst>
                <a:ext uri="{FF2B5EF4-FFF2-40B4-BE49-F238E27FC236}">
                  <a16:creationId xmlns:a16="http://schemas.microsoft.com/office/drawing/2014/main" id="{972C32BE-7760-4159-8744-B8894094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4175" y="1431962"/>
              <a:ext cx="1621285" cy="1546839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>
              <a:hlinkClick r:id="rId15"/>
              <a:extLst>
                <a:ext uri="{FF2B5EF4-FFF2-40B4-BE49-F238E27FC236}">
                  <a16:creationId xmlns:a16="http://schemas.microsoft.com/office/drawing/2014/main" id="{652F33C3-0711-472F-84A1-D69CB3FB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1871" y="1933057"/>
              <a:ext cx="1621286" cy="1546839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4075849-64B7-4A9E-AC28-B0854D64300B}"/>
              </a:ext>
            </a:extLst>
          </p:cNvPr>
          <p:cNvSpPr txBox="1"/>
          <p:nvPr/>
        </p:nvSpPr>
        <p:spPr>
          <a:xfrm>
            <a:off x="628650" y="6311171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</p:spTree>
    <p:extLst>
      <p:ext uri="{BB962C8B-B14F-4D97-AF65-F5344CB8AC3E}">
        <p14:creationId xmlns:p14="http://schemas.microsoft.com/office/powerpoint/2010/main" val="173602593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49D609-FD3C-4CDC-9CC2-C9CA81C807F1}"/>
              </a:ext>
            </a:extLst>
          </p:cNvPr>
          <p:cNvSpPr txBox="1"/>
          <p:nvPr/>
        </p:nvSpPr>
        <p:spPr>
          <a:xfrm>
            <a:off x="1966724" y="5842135"/>
            <a:ext cx="281900" cy="2008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90A82-6573-4F8D-8115-946489D906F6}"/>
              </a:ext>
            </a:extLst>
          </p:cNvPr>
          <p:cNvSpPr txBox="1"/>
          <p:nvPr/>
        </p:nvSpPr>
        <p:spPr>
          <a:xfrm>
            <a:off x="250853" y="6336064"/>
            <a:ext cx="1480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SDP8011DI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44382-FEE1-4DBB-AF53-9AA72D79FFC7}"/>
              </a:ext>
            </a:extLst>
          </p:cNvPr>
          <p:cNvSpPr txBox="1"/>
          <p:nvPr/>
        </p:nvSpPr>
        <p:spPr>
          <a:xfrm>
            <a:off x="7444673" y="6336063"/>
            <a:ext cx="120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MM202504-301291</a:t>
            </a:r>
            <a:endParaRPr lang="en-US" sz="9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D17E-DF9E-423E-87EE-FC24AB16A179}"/>
              </a:ext>
            </a:extLst>
          </p:cNvPr>
          <p:cNvSpPr txBox="1"/>
          <p:nvPr/>
        </p:nvSpPr>
        <p:spPr>
          <a:xfrm>
            <a:off x="663733" y="4487917"/>
            <a:ext cx="776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Radius Choice (policy form XLIS-RC-15 et al., XLIS-RC-16(FL) and ICC15-XLIS-RC in certain states including North Carolina) is issued by Massachusetts Mutual Life Insurance Company, Springfield, MA 01111-0001.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BB3F8-4A91-421F-B073-F4004A52FCB3}"/>
              </a:ext>
            </a:extLst>
          </p:cNvPr>
          <p:cNvSpPr txBox="1"/>
          <p:nvPr/>
        </p:nvSpPr>
        <p:spPr>
          <a:xfrm>
            <a:off x="672662" y="4888027"/>
            <a:ext cx="7767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Executive Disability Income Insurance (</a:t>
            </a:r>
            <a:r>
              <a:rPr lang="en-US" sz="10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MaxElect</a:t>
            </a:r>
            <a:r>
              <a:rPr lang="en-US" sz="10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policy forms XLS-ME-04, XLS-ME-13 et al., ICC13XLSME in certain states including North Carolina, and Radius policy form XL-GS-92 in California) is individual disability income insurance issued by Massachusetts Mutual Life Insurance Company, Springfield, MA 01111-0001. Policies have exclusions and limitations.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99771-AE4E-472B-BFC3-75A72C8228AE}"/>
              </a:ext>
            </a:extLst>
          </p:cNvPr>
          <p:cNvSpPr txBox="1"/>
          <p:nvPr/>
        </p:nvSpPr>
        <p:spPr>
          <a:xfrm>
            <a:off x="1893896" y="5811710"/>
            <a:ext cx="466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1FBB6F-BAF0-40C4-B567-4E2FB34D2290}"/>
                  </a:ext>
                </a:extLst>
              </p14:cNvPr>
              <p14:cNvContentPartPr/>
              <p14:nvPr/>
            </p14:nvContentPartPr>
            <p14:xfrm>
              <a:off x="2248984" y="616622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1FBB6F-BAF0-40C4-B567-4E2FB34D2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9344" y="5986223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7C16-6E97-F043-A96E-0E42EFE8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8" y="397301"/>
            <a:ext cx="5656007" cy="670151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altLang="en-US" sz="2800" b="1" dirty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-128"/>
                <a:cs typeface="Century Gothic Bold" panose="020B0702020202020204" pitchFamily="34" charset="0"/>
              </a:rPr>
              <a:t>America is underinsured </a:t>
            </a:r>
            <a:endParaRPr lang="en-US" sz="2800" b="1" dirty="0">
              <a:solidFill>
                <a:srgbClr val="002F6C"/>
              </a:solidFill>
              <a:latin typeface="Century Gothic" panose="020B0502020202020204" pitchFamily="34" charset="0"/>
              <a:ea typeface="Century Gothic" panose="020B050202020202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9E0071-25EB-AF43-8CAF-B3558948F6C9}"/>
              </a:ext>
            </a:extLst>
          </p:cNvPr>
          <p:cNvSpPr txBox="1">
            <a:spLocks/>
          </p:cNvSpPr>
          <p:nvPr/>
        </p:nvSpPr>
        <p:spPr bwMode="auto">
          <a:xfrm>
            <a:off x="264969" y="888733"/>
            <a:ext cx="8449396" cy="6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4EC8EB"/>
                </a:solidFill>
                <a:latin typeface="Century Gothic" panose="020B0502020202020204" pitchFamily="34" charset="0"/>
              </a:rPr>
              <a:t>Insuring your income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4CE88-92F1-1A4B-9057-B9BAB1A0D9B2}"/>
              </a:ext>
            </a:extLst>
          </p:cNvPr>
          <p:cNvSpPr/>
          <p:nvPr/>
        </p:nvSpPr>
        <p:spPr>
          <a:xfrm>
            <a:off x="264969" y="1644594"/>
            <a:ext cx="345818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solidFill>
                  <a:srgbClr val="002F6C"/>
                </a:solidFill>
                <a:latin typeface="Century Gothic" panose="020B0502020202020204" pitchFamily="34" charset="0"/>
              </a:rPr>
              <a:t>From a list of items commonly seen as important to people, survey respondents in 2014 identified their </a:t>
            </a:r>
            <a:r>
              <a:rPr lang="en-US" sz="17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THREE</a:t>
            </a:r>
            <a:r>
              <a:rPr lang="mr-IN" sz="1700" dirty="0">
                <a:solidFill>
                  <a:srgbClr val="002F6C"/>
                </a:solidFill>
                <a:latin typeface="Century Gothic" panose="020B0502020202020204" pitchFamily="34" charset="0"/>
              </a:rPr>
              <a:t>…</a:t>
            </a:r>
            <a:endParaRPr lang="en-US" sz="1700" dirty="0">
              <a:solidFill>
                <a:srgbClr val="002F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Chart, timeline&#10;&#10;Description automatically generated">
            <a:extLst>
              <a:ext uri="{FF2B5EF4-FFF2-40B4-BE49-F238E27FC236}">
                <a16:creationId xmlns:a16="http://schemas.microsoft.com/office/drawing/2014/main" id="{55F53AB0-E411-9446-9AF2-6D3DAB8B60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70" y="620110"/>
            <a:ext cx="6221430" cy="4913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4AFF1C-4893-8E48-BC71-43D123AC4AAC}"/>
              </a:ext>
            </a:extLst>
          </p:cNvPr>
          <p:cNvSpPr txBox="1"/>
          <p:nvPr/>
        </p:nvSpPr>
        <p:spPr>
          <a:xfrm flipH="1">
            <a:off x="264968" y="3036969"/>
            <a:ext cx="3150893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HEALTH  </a:t>
            </a: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.  </a:t>
            </a:r>
            <a:r>
              <a:rPr lang="en-US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INCOME  </a:t>
            </a: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.</a:t>
            </a:r>
            <a:r>
              <a:rPr lang="en-US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HOME</a:t>
            </a:r>
            <a:r>
              <a:rPr lang="en-US" sz="1600" b="1" dirty="0">
                <a:solidFill>
                  <a:srgbClr val="F6BE00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rgbClr val="F6BE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B07B3-EBE8-8345-AD57-AEC14DBF421E}"/>
              </a:ext>
            </a:extLst>
          </p:cNvPr>
          <p:cNvSpPr/>
          <p:nvPr/>
        </p:nvSpPr>
        <p:spPr>
          <a:xfrm>
            <a:off x="264969" y="6163755"/>
            <a:ext cx="445653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latin typeface="+mj-lt"/>
              </a:rPr>
              <a:t>CDA 2014 Consumer Disability Awareness Study (most recent data available)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5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7C16-6E97-F043-A96E-0E42EFE8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93" y="390981"/>
            <a:ext cx="6124803" cy="6701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>
                <a:solidFill>
                  <a:srgbClr val="002F6C"/>
                </a:solidFill>
                <a:latin typeface="Century Gothic" panose="020B0502020202020204" pitchFamily="34" charset="0"/>
              </a:rPr>
              <a:t>Human Life Value and the DI Gap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BAC140-11A7-9042-90F0-57EC3FD327EF}"/>
              </a:ext>
            </a:extLst>
          </p:cNvPr>
          <p:cNvSpPr txBox="1">
            <a:spLocks/>
          </p:cNvSpPr>
          <p:nvPr/>
        </p:nvSpPr>
        <p:spPr bwMode="auto">
          <a:xfrm>
            <a:off x="324171" y="1102726"/>
            <a:ext cx="565600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9pPr>
          </a:lstStyle>
          <a:p>
            <a:pPr eaLnBrk="1" hangingPunct="1"/>
            <a:r>
              <a:rPr lang="en-US" altLang="en-US" sz="1900" b="1" dirty="0">
                <a:solidFill>
                  <a:srgbClr val="4CC8EB"/>
                </a:solidFill>
                <a:latin typeface="Century Gothic" panose="020B0502020202020204" pitchFamily="34" charset="0"/>
                <a:ea typeface="Century Gothic Bold" panose="020B0702020202020204" pitchFamily="34" charset="0"/>
                <a:cs typeface="Century Gothic Bold" panose="020B0702020202020204" pitchFamily="34" charset="0"/>
              </a:rPr>
              <a:t>The DI GAP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BD8618-4F61-9442-8039-7B22F343A391}"/>
              </a:ext>
            </a:extLst>
          </p:cNvPr>
          <p:cNvSpPr txBox="1"/>
          <p:nvPr/>
        </p:nvSpPr>
        <p:spPr>
          <a:xfrm>
            <a:off x="324171" y="1579324"/>
            <a:ext cx="4174257" cy="9706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sz="1700" dirty="0">
                <a:solidFill>
                  <a:srgbClr val="002F6C"/>
                </a:solidFill>
                <a:latin typeface="Century Gothic" panose="020B0502020202020204" pitchFamily="34" charset="0"/>
              </a:rPr>
              <a:t>The DI Gap is the difference between current net income and the disability benefits clients would receive if they became disabled.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E605ED-61AB-CC48-9173-4E6341F617E3}"/>
              </a:ext>
            </a:extLst>
          </p:cNvPr>
          <p:cNvGrpSpPr/>
          <p:nvPr/>
        </p:nvGrpSpPr>
        <p:grpSpPr>
          <a:xfrm>
            <a:off x="1008682" y="3200487"/>
            <a:ext cx="1972601" cy="1972601"/>
            <a:chOff x="1919288" y="3124315"/>
            <a:chExt cx="2345923" cy="234592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E0CB66-42DF-6F45-A5D9-680646CE7B0F}"/>
                </a:ext>
              </a:extLst>
            </p:cNvPr>
            <p:cNvGrpSpPr/>
            <p:nvPr/>
          </p:nvGrpSpPr>
          <p:grpSpPr>
            <a:xfrm>
              <a:off x="1919288" y="3124315"/>
              <a:ext cx="2345923" cy="2345923"/>
              <a:chOff x="4251647" y="1712586"/>
              <a:chExt cx="3051979" cy="305197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2E35FDA-FB42-3049-8D02-2A3133A90A28}"/>
                  </a:ext>
                </a:extLst>
              </p:cNvPr>
              <p:cNvSpPr/>
              <p:nvPr/>
            </p:nvSpPr>
            <p:spPr>
              <a:xfrm>
                <a:off x="4251647" y="1712586"/>
                <a:ext cx="3051979" cy="3051979"/>
              </a:xfrm>
              <a:prstGeom prst="ellipse">
                <a:avLst/>
              </a:prstGeom>
              <a:solidFill>
                <a:srgbClr val="E8F9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>
                  <a:solidFill>
                    <a:srgbClr val="002F6C"/>
                  </a:solidFill>
                </a:endParaRPr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951C0017-F949-6142-99C1-FDEC06FFD21F}"/>
                  </a:ext>
                </a:extLst>
              </p:cNvPr>
              <p:cNvSpPr/>
              <p:nvPr/>
            </p:nvSpPr>
            <p:spPr>
              <a:xfrm rot="1800000">
                <a:off x="4251647" y="1712586"/>
                <a:ext cx="3051979" cy="3051979"/>
              </a:xfrm>
              <a:prstGeom prst="arc">
                <a:avLst>
                  <a:gd name="adj1" fmla="val 15898843"/>
                  <a:gd name="adj2" fmla="val 5533267"/>
                </a:avLst>
              </a:prstGeom>
              <a:noFill/>
              <a:ln w="177800" cap="rnd">
                <a:solidFill>
                  <a:srgbClr val="4EC8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>
                  <a:solidFill>
                    <a:srgbClr val="002F6C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542066-B7BF-6544-8883-51E77162275D}"/>
                </a:ext>
              </a:extLst>
            </p:cNvPr>
            <p:cNvSpPr/>
            <p:nvPr/>
          </p:nvSpPr>
          <p:spPr>
            <a:xfrm>
              <a:off x="2311337" y="3517285"/>
              <a:ext cx="1629803" cy="1647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2F6C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Typical group</a:t>
              </a:r>
              <a:br>
                <a:rPr lang="en-US" sz="1200" dirty="0">
                  <a:solidFill>
                    <a:srgbClr val="002F6C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</a:br>
              <a:r>
                <a:rPr lang="en-US" sz="1200" dirty="0">
                  <a:solidFill>
                    <a:srgbClr val="002F6C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LTD plans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2F6C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cover about </a:t>
              </a:r>
            </a:p>
            <a:p>
              <a:pPr algn="ctr">
                <a:defRPr/>
              </a:pPr>
              <a:r>
                <a:rPr lang="en-US" sz="3600" b="1" dirty="0">
                  <a:solidFill>
                    <a:srgbClr val="4CC8EB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60%</a:t>
              </a:r>
              <a:r>
                <a:rPr lang="en-US" sz="3600" b="1" dirty="0">
                  <a:solidFill>
                    <a:srgbClr val="002F6C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 </a:t>
              </a:r>
              <a:br>
                <a:rPr lang="en-US" sz="135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</a:br>
              <a:r>
                <a:rPr lang="en-US" sz="1200" dirty="0">
                  <a:solidFill>
                    <a:srgbClr val="002F6C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of base salary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EF94660-67A9-0645-9237-FEC47A9E8215}"/>
              </a:ext>
            </a:extLst>
          </p:cNvPr>
          <p:cNvSpPr/>
          <p:nvPr/>
        </p:nvSpPr>
        <p:spPr>
          <a:xfrm>
            <a:off x="4680752" y="4856920"/>
            <a:ext cx="4326614" cy="102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sz="1300" dirty="0">
                <a:solidFill>
                  <a:srgbClr val="002F6C"/>
                </a:solidFill>
                <a:latin typeface="Century Gothic" panose="020B0502020202020204" pitchFamily="34" charset="0"/>
              </a:rPr>
              <a:t>The above example assumes an effective tax of 25% and a group LTD plan paid for by the employer that covers 60% of base salary up to $5,000 per month.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D5BAC1F-C6E9-8C43-BEF6-172D21C7D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1080"/>
            <a:ext cx="4572000" cy="2821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0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D02A2D-77F6-4971-9720-2FD3E4B5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F6C"/>
                </a:solidFill>
                <a:latin typeface="Century Gothic" panose="020B0502020202020204" pitchFamily="34" charset="0"/>
              </a:rPr>
              <a:t>It won’t happen to me…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20BD7-223C-4E52-8854-FDBEB47890F3}"/>
              </a:ext>
            </a:extLst>
          </p:cNvPr>
          <p:cNvSpPr/>
          <p:nvPr/>
        </p:nvSpPr>
        <p:spPr>
          <a:xfrm>
            <a:off x="287593" y="5769418"/>
            <a:ext cx="8388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 IRS, 2017 Internal Revenue Service Data Book.</a:t>
            </a:r>
          </a:p>
          <a:p>
            <a:r>
              <a:rPr lang="en-US" sz="750" baseline="30000" dirty="0"/>
              <a:t>2</a:t>
            </a:r>
            <a:r>
              <a:rPr lang="en-US" sz="750" dirty="0"/>
              <a:t> Javelin’s 2018 Identity Fraud Report. February 6, 2018.</a:t>
            </a:r>
          </a:p>
          <a:p>
            <a:r>
              <a:rPr lang="en-US" sz="750" baseline="30000" dirty="0"/>
              <a:t>3</a:t>
            </a:r>
            <a:r>
              <a:rPr lang="en-US" sz="750" dirty="0"/>
              <a:t> AAA Foundation for Traffic Safety. 2017 Traffic Safety Culture Index.</a:t>
            </a:r>
          </a:p>
          <a:p>
            <a:r>
              <a:rPr lang="en-US" sz="750" baseline="30000" dirty="0"/>
              <a:t>4</a:t>
            </a:r>
            <a:r>
              <a:rPr lang="en-US" sz="750" dirty="0"/>
              <a:t> Social Security Administration, Fact Sheet, January 2019.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06838F7-DC8D-A941-8FA6-10BCC1770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14" y="1727686"/>
            <a:ext cx="6291890" cy="32457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BE8FF16-78EA-4F6A-802D-D4EFC0F7BEB5}"/>
              </a:ext>
            </a:extLst>
          </p:cNvPr>
          <p:cNvSpPr/>
          <p:nvPr/>
        </p:nvSpPr>
        <p:spPr>
          <a:xfrm>
            <a:off x="403628" y="2039008"/>
            <a:ext cx="2013751" cy="1989020"/>
          </a:xfrm>
          <a:prstGeom prst="ellipse">
            <a:avLst/>
          </a:prstGeom>
          <a:solidFill>
            <a:srgbClr val="002F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7730C0-B180-4AF8-B5C1-E384C3898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849" y="2518220"/>
            <a:ext cx="1647853" cy="103059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0" dirty="0">
                <a:solidFill>
                  <a:srgbClr val="F6BE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they know the odds?</a:t>
            </a:r>
            <a:endParaRPr lang="en-US" sz="2400" b="0" dirty="0">
              <a:solidFill>
                <a:srgbClr val="F6BE0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0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BF484FC-907D-BC43-935C-56A51C96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26" y="1056286"/>
            <a:ext cx="5656007" cy="6701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2F6C"/>
                </a:solidFill>
                <a:latin typeface="Century Gothic" panose="020B0502020202020204" pitchFamily="34" charset="0"/>
              </a:rPr>
              <a:t>Perspectives on disability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F382A-7FA3-CD4F-8D43-11216636DEE2}"/>
              </a:ext>
            </a:extLst>
          </p:cNvPr>
          <p:cNvSpPr txBox="1"/>
          <p:nvPr/>
        </p:nvSpPr>
        <p:spPr>
          <a:xfrm>
            <a:off x="254534" y="6123841"/>
            <a:ext cx="6591059" cy="2192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450"/>
              </a:spcAft>
            </a:pPr>
            <a:r>
              <a:rPr lang="en-US" altLang="en-US" sz="825" dirty="0">
                <a:solidFill>
                  <a:schemeClr val="bg1"/>
                </a:solidFill>
                <a:ea typeface="Century Gothic" panose="020B0502020202020204" pitchFamily="34" charset="-128"/>
                <a:cs typeface="Arial" panose="020B0604020202020204" pitchFamily="34" charset="0"/>
              </a:rPr>
              <a:t>Integrated Benefits Institute, Health and Productivity Benchmarking, 2017 Long Term Disability, September 11, 2018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C38A7F-8B56-704A-8EF1-766431E93FFE}"/>
              </a:ext>
            </a:extLst>
          </p:cNvPr>
          <p:cNvSpPr/>
          <p:nvPr/>
        </p:nvSpPr>
        <p:spPr>
          <a:xfrm>
            <a:off x="6611857" y="3342194"/>
            <a:ext cx="1856369" cy="18563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C57763-36DA-D144-9B33-7642AFB519BF}"/>
              </a:ext>
            </a:extLst>
          </p:cNvPr>
          <p:cNvSpPr/>
          <p:nvPr/>
        </p:nvSpPr>
        <p:spPr>
          <a:xfrm>
            <a:off x="5126533" y="2197625"/>
            <a:ext cx="2574621" cy="2574621"/>
          </a:xfrm>
          <a:prstGeom prst="ellipse">
            <a:avLst/>
          </a:prstGeom>
          <a:solidFill>
            <a:srgbClr val="4EC8EB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8BBE33C1-D552-1342-B48B-D8649C408F01}"/>
              </a:ext>
            </a:extLst>
          </p:cNvPr>
          <p:cNvSpPr/>
          <p:nvPr/>
        </p:nvSpPr>
        <p:spPr>
          <a:xfrm rot="1800000">
            <a:off x="5126533" y="2197625"/>
            <a:ext cx="2574621" cy="2574621"/>
          </a:xfrm>
          <a:prstGeom prst="arc">
            <a:avLst>
              <a:gd name="adj1" fmla="val 16200000"/>
              <a:gd name="adj2" fmla="val 12310255"/>
            </a:avLst>
          </a:prstGeom>
          <a:noFill/>
          <a:ln w="177800" cap="rnd"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E32BA7-1E98-184E-BCDE-7E5FE5D8F3A2}"/>
              </a:ext>
            </a:extLst>
          </p:cNvPr>
          <p:cNvSpPr/>
          <p:nvPr/>
        </p:nvSpPr>
        <p:spPr>
          <a:xfrm>
            <a:off x="5149837" y="2827063"/>
            <a:ext cx="252801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6BE00"/>
                </a:solidFill>
                <a:ea typeface="ＭＳ Ｐゴシック" charset="0"/>
                <a:cs typeface="ＭＳ Ｐゴシック" charset="0"/>
              </a:rPr>
              <a:t>88%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00" dirty="0">
                <a:solidFill>
                  <a:srgbClr val="002F6C"/>
                </a:solidFill>
                <a:ea typeface="ＭＳ Ｐゴシック" charset="0"/>
                <a:cs typeface="ＭＳ Ｐゴシック" charset="0"/>
              </a:rPr>
              <a:t>of all disabilities =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500" dirty="0">
                <a:solidFill>
                  <a:srgbClr val="002F6C"/>
                </a:solidFill>
                <a:ea typeface="ＭＳ Ｐゴシック" charset="0"/>
                <a:cs typeface="ＭＳ Ｐゴシック" charset="0"/>
              </a:rPr>
              <a:t>something other than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500" dirty="0">
                <a:solidFill>
                  <a:srgbClr val="002F6C"/>
                </a:solidFill>
                <a:ea typeface="ＭＳ Ｐゴシック" charset="0"/>
                <a:cs typeface="ＭＳ Ｐゴシック" charset="0"/>
              </a:rPr>
              <a:t>accident/injury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EC85CB-CCFE-BF4B-ACA2-C11F04CAA24C}"/>
              </a:ext>
            </a:extLst>
          </p:cNvPr>
          <p:cNvSpPr/>
          <p:nvPr/>
        </p:nvSpPr>
        <p:spPr>
          <a:xfrm>
            <a:off x="1335268" y="2081048"/>
            <a:ext cx="2848887" cy="2816774"/>
          </a:xfrm>
          <a:prstGeom prst="ellipse">
            <a:avLst/>
          </a:prstGeom>
          <a:solidFill>
            <a:srgbClr val="002F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2F6C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AA9B7C-BA7B-064D-A965-196FEA8DB18A}"/>
              </a:ext>
            </a:extLst>
          </p:cNvPr>
          <p:cNvSpPr/>
          <p:nvPr/>
        </p:nvSpPr>
        <p:spPr>
          <a:xfrm>
            <a:off x="1358573" y="2658003"/>
            <a:ext cx="2848886" cy="65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4EC8EB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Reality: </a:t>
            </a:r>
            <a:r>
              <a:rPr lang="en-US" sz="1500" dirty="0">
                <a:solidFill>
                  <a:srgbClr val="4EC8EB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Accidents/Injuries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4EC8EB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=</a:t>
            </a:r>
            <a:endParaRPr lang="en-US" b="1" dirty="0">
              <a:solidFill>
                <a:srgbClr val="4EC8EB"/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628D37-7951-E741-864D-7320F6B130F4}"/>
              </a:ext>
            </a:extLst>
          </p:cNvPr>
          <p:cNvSpPr/>
          <p:nvPr/>
        </p:nvSpPr>
        <p:spPr>
          <a:xfrm>
            <a:off x="1894432" y="3313567"/>
            <a:ext cx="1889766" cy="92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500" dirty="0">
                <a:solidFill>
                  <a:srgbClr val="4EC8EB"/>
                </a:solidFill>
                <a:latin typeface="Century Gothic" panose="020B0502020202020204" pitchFamily="34" charset="0"/>
                <a:ea typeface="ＭＳ Ｐゴシック" charset="0"/>
              </a:rPr>
              <a:t>only</a:t>
            </a:r>
            <a:r>
              <a:rPr lang="en-US" sz="3600" b="1" dirty="0">
                <a:solidFill>
                  <a:srgbClr val="F6BE00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12%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500" dirty="0">
                <a:solidFill>
                  <a:srgbClr val="4EC8EB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of disability claims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4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4D3E6B6D-F5FD-4144-B2A1-99B79B1856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55" y="1606231"/>
            <a:ext cx="676523" cy="67652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B3FF8FF-562C-3941-9696-ACABC7569D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999" y="3369144"/>
            <a:ext cx="676523" cy="67652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17D4EE-BA92-9646-BCC3-40B0A083F1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698" y="1642649"/>
            <a:ext cx="676523" cy="67652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606D393-9F75-694B-B5BC-EE737CB72E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35" y="3535339"/>
            <a:ext cx="676523" cy="67652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6E79591-D95A-D04B-8D40-401A9D5147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263" y="1626944"/>
            <a:ext cx="676523" cy="676523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D1147623-3296-AA41-A495-F1F559AB74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696" y="3361107"/>
            <a:ext cx="676523" cy="676523"/>
          </a:xfrm>
          <a:prstGeom prst="rect">
            <a:avLst/>
          </a:prstGeom>
        </p:spPr>
      </p:pic>
      <p:pic>
        <p:nvPicPr>
          <p:cNvPr id="35" name="Picture 34" descr="Logo, icon&#10;&#10;Description automatically generated">
            <a:extLst>
              <a:ext uri="{FF2B5EF4-FFF2-40B4-BE49-F238E27FC236}">
                <a16:creationId xmlns:a16="http://schemas.microsoft.com/office/drawing/2014/main" id="{B48CEC45-B398-7940-9090-0EE1C480B1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55" y="3478794"/>
            <a:ext cx="676523" cy="67652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42CEB2E-8B53-CF4F-B53F-53979FB089D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83" y="1643353"/>
            <a:ext cx="676523" cy="67652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7A72E-6089-844E-870A-F0546C5D5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46" y="420053"/>
            <a:ext cx="8516908" cy="558497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Century Gothic Bold" charset="0"/>
              </a:rPr>
              <a:t>Why MassMutual’s Radius Choice?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9354CEF-9937-094A-B252-DAA07D35D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4701" y="2312432"/>
            <a:ext cx="1286572" cy="386818"/>
          </a:xfrm>
        </p:spPr>
        <p:txBody>
          <a:bodyPr/>
          <a:lstStyle/>
          <a:p>
            <a:pPr>
              <a:lnSpc>
                <a:spcPts val="1350"/>
              </a:lnSpc>
            </a:pPr>
            <a:r>
              <a:rPr lang="en-US" sz="1200" dirty="0">
                <a:latin typeface="Century Gothic" panose="020B0502020202020204" pitchFamily="34" charset="0"/>
                <a:ea typeface="+mn-ea"/>
                <a:cs typeface="+mn-cs"/>
              </a:rPr>
              <a:t>DIVIDEND-ELIGIBLE</a:t>
            </a:r>
            <a:r>
              <a:rPr lang="en-US" sz="1200" baseline="30000" dirty="0"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E4B2429-84A8-7043-959F-14599024B3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6119" y="4218206"/>
            <a:ext cx="1599724" cy="610382"/>
          </a:xfrm>
        </p:spPr>
        <p:txBody>
          <a:bodyPr/>
          <a:lstStyle/>
          <a:p>
            <a:pPr>
              <a:lnSpc>
                <a:spcPts val="1350"/>
              </a:lnSpc>
            </a:pPr>
            <a:r>
              <a:rPr lang="en-US" sz="1200" dirty="0">
                <a:latin typeface="Century Gothic" panose="020B0502020202020204" pitchFamily="34" charset="0"/>
                <a:ea typeface="+mn-ea"/>
                <a:cs typeface="+mn-cs"/>
              </a:rPr>
              <a:t>STRONG DEFINITION OF TOTAL DISABILITY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E6C33C2-9907-5B4D-8B5D-F576629A68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1507" y="4159600"/>
            <a:ext cx="1535813" cy="610381"/>
          </a:xfrm>
        </p:spPr>
        <p:txBody>
          <a:bodyPr/>
          <a:lstStyle/>
          <a:p>
            <a:pPr>
              <a:lnSpc>
                <a:spcPts val="1350"/>
              </a:lnSpc>
            </a:pPr>
            <a:r>
              <a:rPr lang="en-US" sz="1200" dirty="0">
                <a:latin typeface="Century Gothic" panose="020B0502020202020204" pitchFamily="34" charset="0"/>
                <a:ea typeface="+mn-ea"/>
                <a:cs typeface="+mn-cs"/>
              </a:rPr>
              <a:t>EXTENDED </a:t>
            </a:r>
            <a:br>
              <a:rPr lang="en-US" sz="1200" dirty="0"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1200" dirty="0">
                <a:latin typeface="Century Gothic" panose="020B0502020202020204" pitchFamily="34" charset="0"/>
                <a:ea typeface="+mn-ea"/>
                <a:cs typeface="+mn-cs"/>
              </a:rPr>
              <a:t>PARTIAL DISABILITY BENEFITS RIDER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3FCB19CE-92D9-AB44-B5A6-CF038EDBA6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06058" y="2315148"/>
            <a:ext cx="1383319" cy="226497"/>
          </a:xfrm>
        </p:spPr>
        <p:txBody>
          <a:bodyPr/>
          <a:lstStyle/>
          <a:p>
            <a:pPr>
              <a:lnSpc>
                <a:spcPts val="1350"/>
              </a:lnSpc>
            </a:pPr>
            <a:r>
              <a:rPr lang="en-US" sz="1200" dirty="0">
                <a:latin typeface="Century Gothic" panose="020B0502020202020204" pitchFamily="34" charset="0"/>
                <a:ea typeface="+mn-ea"/>
                <a:cs typeface="+mn-cs"/>
              </a:rPr>
              <a:t>CUSTOMIZABLE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FA425D0B-106F-48C2-B405-DB151D5D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86" y="2313298"/>
            <a:ext cx="124516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ts val="1350"/>
              </a:lnSpc>
            </a:pPr>
            <a:r>
              <a:rPr lang="en-US" altLang="en-US" sz="1200" dirty="0">
                <a:solidFill>
                  <a:srgbClr val="002F6C"/>
                </a:solidFill>
              </a:rPr>
              <a:t>INDIVIDUALLY</a:t>
            </a:r>
          </a:p>
          <a:p>
            <a:pPr algn="ctr">
              <a:lnSpc>
                <a:spcPts val="1350"/>
              </a:lnSpc>
            </a:pPr>
            <a:r>
              <a:rPr lang="en-US" altLang="en-US" sz="1200" dirty="0">
                <a:solidFill>
                  <a:srgbClr val="002F6C"/>
                </a:solidFill>
              </a:rPr>
              <a:t>OWNED</a:t>
            </a:r>
            <a:endParaRPr lang="en-US" altLang="en-US" sz="1200" baseline="30000" dirty="0">
              <a:solidFill>
                <a:srgbClr val="002F6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DBC0CF-02A1-456A-BEA3-4012EDE6F160}"/>
              </a:ext>
            </a:extLst>
          </p:cNvPr>
          <p:cNvSpPr txBox="1"/>
          <p:nvPr/>
        </p:nvSpPr>
        <p:spPr>
          <a:xfrm>
            <a:off x="4337173" y="4083703"/>
            <a:ext cx="2086838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435" algn="ctr">
              <a:lnSpc>
                <a:spcPts val="1350"/>
              </a:lnSpc>
              <a:buClr>
                <a:schemeClr val="accent1">
                  <a:lumMod val="90000"/>
                  <a:lumOff val="10000"/>
                </a:schemeClr>
              </a:buClr>
              <a:tabLst>
                <a:tab pos="3686175" algn="l"/>
                <a:tab pos="3905250" algn="l"/>
                <a:tab pos="4248150" algn="l"/>
              </a:tabLst>
              <a:defRPr/>
            </a:pPr>
            <a:r>
              <a:rPr lang="en-US" sz="1200" dirty="0">
                <a:solidFill>
                  <a:srgbClr val="002F6C"/>
                </a:solidFill>
              </a:rPr>
              <a:t>CAN SUPPLEMENT </a:t>
            </a:r>
            <a:br>
              <a:rPr lang="en-US" sz="1200" dirty="0">
                <a:solidFill>
                  <a:srgbClr val="002F6C"/>
                </a:solidFill>
              </a:rPr>
            </a:br>
            <a:r>
              <a:rPr lang="en-US" sz="1200" dirty="0">
                <a:solidFill>
                  <a:srgbClr val="002F6C"/>
                </a:solidFill>
              </a:rPr>
              <a:t>GROUP LONG TERM </a:t>
            </a:r>
            <a:br>
              <a:rPr lang="en-US" sz="1200" dirty="0">
                <a:solidFill>
                  <a:srgbClr val="002F6C"/>
                </a:solidFill>
              </a:rPr>
            </a:br>
            <a:r>
              <a:rPr lang="en-US" sz="1200" dirty="0">
                <a:solidFill>
                  <a:srgbClr val="002F6C"/>
                </a:solidFill>
              </a:rPr>
              <a:t>DISABILITY COVERAGE ALREADY IN PLACE </a:t>
            </a:r>
            <a:r>
              <a:rPr lang="en-US" sz="1200" baseline="30000" dirty="0">
                <a:solidFill>
                  <a:srgbClr val="002F6C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0CC7F3-1353-4EA7-829F-6B22AFE26184}"/>
              </a:ext>
            </a:extLst>
          </p:cNvPr>
          <p:cNvSpPr txBox="1"/>
          <p:nvPr/>
        </p:nvSpPr>
        <p:spPr>
          <a:xfrm>
            <a:off x="6474838" y="4083704"/>
            <a:ext cx="1610573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  <a:buClr>
                <a:schemeClr val="accent1">
                  <a:lumMod val="90000"/>
                  <a:lumOff val="10000"/>
                </a:schemeClr>
              </a:buClr>
              <a:tabLst>
                <a:tab pos="3686175" algn="l"/>
                <a:tab pos="3905250" algn="l"/>
                <a:tab pos="4248150" algn="l"/>
              </a:tabLst>
              <a:defRPr/>
            </a:pPr>
            <a:r>
              <a:rPr lang="en-US" sz="1200" dirty="0">
                <a:solidFill>
                  <a:srgbClr val="002F6C"/>
                </a:solidFill>
              </a:rPr>
              <a:t>BONUSES AND INCENTIVE INCOME</a:t>
            </a:r>
            <a:br>
              <a:rPr lang="en-US" sz="1200" dirty="0">
                <a:solidFill>
                  <a:srgbClr val="002F6C"/>
                </a:solidFill>
              </a:rPr>
            </a:br>
            <a:r>
              <a:rPr lang="en-US" sz="1200" dirty="0">
                <a:solidFill>
                  <a:srgbClr val="002F6C"/>
                </a:solidFill>
              </a:rPr>
              <a:t>CAN BE INCLUDED IN COVERED EARNINGS</a:t>
            </a: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5195CF7D-5184-471A-838F-9266F243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86" y="2318870"/>
            <a:ext cx="131532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ts val="1350"/>
              </a:lnSpc>
            </a:pPr>
            <a:r>
              <a:rPr lang="en-US" altLang="en-US" sz="1200" dirty="0">
                <a:solidFill>
                  <a:srgbClr val="002F6C"/>
                </a:solidFill>
              </a:rPr>
              <a:t>FULLY PORTABLE</a:t>
            </a:r>
            <a:endParaRPr lang="en-US" altLang="en-US" sz="1200" baseline="30000" dirty="0">
              <a:solidFill>
                <a:srgbClr val="002F6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7100DF-BADB-4740-A3FC-BA465185EFF5}"/>
              </a:ext>
            </a:extLst>
          </p:cNvPr>
          <p:cNvSpPr txBox="1"/>
          <p:nvPr/>
        </p:nvSpPr>
        <p:spPr>
          <a:xfrm>
            <a:off x="5436397" y="2313307"/>
            <a:ext cx="138331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435" algn="ctr">
              <a:lnSpc>
                <a:spcPts val="1350"/>
              </a:lnSpc>
              <a:buClr>
                <a:schemeClr val="accent1">
                  <a:lumMod val="90000"/>
                  <a:lumOff val="10000"/>
                </a:schemeClr>
              </a:buClr>
              <a:tabLst>
                <a:tab pos="3686175" algn="l"/>
                <a:tab pos="3905250" algn="l"/>
                <a:tab pos="4248150" algn="l"/>
              </a:tabLst>
              <a:defRPr/>
            </a:pPr>
            <a:r>
              <a:rPr lang="en-US" sz="1200" dirty="0">
                <a:solidFill>
                  <a:srgbClr val="002F6C"/>
                </a:solidFill>
              </a:rPr>
              <a:t>NON-CANCELLABLE </a:t>
            </a:r>
            <a:br>
              <a:rPr lang="en-US" sz="1200" dirty="0">
                <a:solidFill>
                  <a:srgbClr val="002F6C"/>
                </a:solidFill>
              </a:rPr>
            </a:br>
            <a:r>
              <a:rPr lang="en-US" sz="1200" dirty="0">
                <a:solidFill>
                  <a:srgbClr val="002F6C"/>
                </a:solidFill>
              </a:rPr>
              <a:t>TO AGE 65 </a:t>
            </a:r>
            <a:r>
              <a:rPr lang="en-US" sz="1200" baseline="30000" dirty="0">
                <a:solidFill>
                  <a:srgbClr val="002F6C"/>
                </a:solidFill>
              </a:rPr>
              <a:t>2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436FDB43-2132-4922-8EF1-D2E2AC67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4" y="5539801"/>
            <a:ext cx="7340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183D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n-lt"/>
              </a:rPr>
              <a:t>1 Dividends are not guaranteed.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sz="1000" dirty="0">
                <a:solidFill>
                  <a:schemeClr val="tx1"/>
                </a:solidFill>
              </a:rPr>
              <a:t> </a:t>
            </a:r>
            <a:r>
              <a:rPr lang="en-US" altLang="en-US" sz="1000" dirty="0">
                <a:solidFill>
                  <a:schemeClr val="tx1"/>
                </a:solidFill>
                <a:latin typeface="+mn-lt"/>
              </a:rPr>
              <a:t>Provided premiums are paid on time.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</a:rPr>
              <a:t>3 </a:t>
            </a:r>
            <a:r>
              <a:rPr lang="en-US" altLang="en-US" sz="1000" dirty="0">
                <a:solidFill>
                  <a:schemeClr val="tx1"/>
                </a:solidFill>
                <a:latin typeface="+mn-lt"/>
              </a:rPr>
              <a:t>This individual disability income insurance does not coordinate with your group long term disability coverage. </a:t>
            </a:r>
            <a:br>
              <a:rPr lang="en-US" altLang="en-US" sz="10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000" dirty="0">
                <a:solidFill>
                  <a:schemeClr val="tx1"/>
                </a:solidFill>
                <a:latin typeface="+mn-lt"/>
              </a:rPr>
              <a:t>  Claim decisions are rendered independent of each other.</a:t>
            </a:r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1B819385-CD67-C04D-83F3-EEDDBE2DFF8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479" y="1674932"/>
            <a:ext cx="676523" cy="6765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56F984-3AE8-4C7E-84FC-78EAA30532B8}"/>
              </a:ext>
            </a:extLst>
          </p:cNvPr>
          <p:cNvSpPr txBox="1"/>
          <p:nvPr/>
        </p:nvSpPr>
        <p:spPr>
          <a:xfrm>
            <a:off x="3668814" y="328474"/>
            <a:ext cx="216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FAC1-289C-4BA0-BCE3-0539553F90F6}"/>
              </a:ext>
            </a:extLst>
          </p:cNvPr>
          <p:cNvSpPr txBox="1"/>
          <p:nvPr/>
        </p:nvSpPr>
        <p:spPr>
          <a:xfrm>
            <a:off x="628650" y="6284537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9FDE4-FB73-47AB-90F5-C0F8FB99CB64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C9E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C9E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36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777CF36B-17D3-4FDA-8FCB-D8A027CAB5F6}"/>
              </a:ext>
            </a:extLst>
          </p:cNvPr>
          <p:cNvSpPr txBox="1">
            <a:spLocks/>
          </p:cNvSpPr>
          <p:nvPr/>
        </p:nvSpPr>
        <p:spPr>
          <a:xfrm>
            <a:off x="287594" y="228805"/>
            <a:ext cx="8474666" cy="46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 Bold" charset="0"/>
                <a:ea typeface="+mj-ea"/>
                <a:cs typeface="+mj-cs"/>
              </a:rPr>
              <a:t>Executive Disability Income Insurance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B7BBD-4EF9-4371-8AA8-D2A94BE0AA50}"/>
              </a:ext>
            </a:extLst>
          </p:cNvPr>
          <p:cNvSpPr txBox="1"/>
          <p:nvPr/>
        </p:nvSpPr>
        <p:spPr>
          <a:xfrm>
            <a:off x="628650" y="6284537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B3B88-E96E-4E37-BE10-D162521174C1}"/>
              </a:ext>
            </a:extLst>
          </p:cNvPr>
          <p:cNvSpPr txBox="1"/>
          <p:nvPr/>
        </p:nvSpPr>
        <p:spPr>
          <a:xfrm>
            <a:off x="287594" y="937829"/>
            <a:ext cx="84746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chemeClr val="accent1"/>
                </a:solidFill>
              </a:rPr>
              <a:t>MassMutual</a:t>
            </a:r>
            <a:r>
              <a:rPr lang="en-US" sz="1400" b="0" i="0" u="none" strike="noStrike" baseline="30000" dirty="0">
                <a:solidFill>
                  <a:schemeClr val="accent1"/>
                </a:solidFill>
              </a:rPr>
              <a:t>®</a:t>
            </a:r>
            <a:r>
              <a:rPr lang="en-US" sz="1400" b="0" i="0" u="none" strike="noStrike" baseline="0" dirty="0">
                <a:solidFill>
                  <a:schemeClr val="accent1"/>
                </a:solidFill>
              </a:rPr>
              <a:t>’s Worksite Executive Disability Income Insurance product is available to meet the needs of the marketplace with underwriting enhancements that increase benefits for employer or employee paid coverage.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0F698-4BCB-480D-B909-46A19F931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5"/>
          <a:stretch/>
        </p:blipFill>
        <p:spPr>
          <a:xfrm>
            <a:off x="516345" y="2152072"/>
            <a:ext cx="8017164" cy="2160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77CD3-F544-4725-A383-E8CE866F4730}"/>
              </a:ext>
            </a:extLst>
          </p:cNvPr>
          <p:cNvSpPr txBox="1"/>
          <p:nvPr/>
        </p:nvSpPr>
        <p:spPr>
          <a:xfrm>
            <a:off x="628650" y="4606297"/>
            <a:ext cx="7753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200" b="1" i="0" u="none" strike="noStrike" baseline="0" dirty="0">
                <a:solidFill>
                  <a:srgbClr val="676869"/>
                </a:solidFill>
              </a:rPr>
              <a:t>Class Eligibility </a:t>
            </a:r>
            <a:r>
              <a:rPr lang="en-US" sz="1200" b="0" i="0" u="none" strike="noStrike" baseline="0" dirty="0">
                <a:solidFill>
                  <a:srgbClr val="676869"/>
                </a:solidFill>
              </a:rPr>
              <a:t>— the eligible class must be objective and clearly defined. The employer cannot  </a:t>
            </a:r>
          </a:p>
          <a:p>
            <a:pPr>
              <a:buClr>
                <a:schemeClr val="accent1"/>
              </a:buClr>
            </a:pPr>
            <a:r>
              <a:rPr lang="en-US" sz="1200" dirty="0">
                <a:solidFill>
                  <a:srgbClr val="676869"/>
                </a:solidFill>
              </a:rPr>
              <a:t>                                   </a:t>
            </a:r>
            <a:r>
              <a:rPr lang="en-US" sz="1200" b="0" i="0" u="none" strike="noStrike" baseline="0" dirty="0">
                <a:solidFill>
                  <a:srgbClr val="676869"/>
                </a:solidFill>
              </a:rPr>
              <a:t>pick who they want to cover.  </a:t>
            </a:r>
          </a:p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676869"/>
              </a:solidFill>
            </a:endParaRPr>
          </a:p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200" b="1" i="0" u="none" strike="noStrike" baseline="0" dirty="0">
                <a:solidFill>
                  <a:srgbClr val="676869"/>
                </a:solidFill>
              </a:rPr>
              <a:t>Plan Options </a:t>
            </a:r>
            <a:r>
              <a:rPr lang="en-US" sz="1200" b="0" i="0" u="none" strike="noStrike" baseline="0" dirty="0">
                <a:solidFill>
                  <a:srgbClr val="676869"/>
                </a:solidFill>
              </a:rPr>
              <a:t>are available with a wide array of riders.</a:t>
            </a:r>
            <a:r>
              <a:rPr lang="en-US" sz="1200" dirty="0">
                <a:solidFill>
                  <a:srgbClr val="676869"/>
                </a:solidFill>
              </a:rPr>
              <a:t>  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ECBF1-273B-4521-8750-89AE293DFB40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C9E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C9E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1521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54B7BBD-4EF9-4371-8AA8-D2A94BE0AA50}"/>
              </a:ext>
            </a:extLst>
          </p:cNvPr>
          <p:cNvSpPr txBox="1"/>
          <p:nvPr/>
        </p:nvSpPr>
        <p:spPr>
          <a:xfrm>
            <a:off x="628650" y="6404605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7B2B591-23C1-498E-B7AA-5E92B6A1522A}"/>
              </a:ext>
            </a:extLst>
          </p:cNvPr>
          <p:cNvSpPr txBox="1">
            <a:spLocks/>
          </p:cNvSpPr>
          <p:nvPr/>
        </p:nvSpPr>
        <p:spPr>
          <a:xfrm>
            <a:off x="287594" y="154917"/>
            <a:ext cx="8474666" cy="46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 Bold" charset="0"/>
                <a:ea typeface="+mj-ea"/>
                <a:cs typeface="+mj-cs"/>
              </a:rPr>
              <a:t>Executive Disability Income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FC123-7841-485C-8780-6A9D73D5B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5"/>
          <a:stretch/>
        </p:blipFill>
        <p:spPr>
          <a:xfrm>
            <a:off x="2253672" y="606375"/>
            <a:ext cx="4636656" cy="4467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179721-617D-42A5-A499-ADD43F58A80F}"/>
              </a:ext>
            </a:extLst>
          </p:cNvPr>
          <p:cNvSpPr txBox="1"/>
          <p:nvPr/>
        </p:nvSpPr>
        <p:spPr>
          <a:xfrm>
            <a:off x="120071" y="5110436"/>
            <a:ext cx="89777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rgbClr val="676869"/>
                </a:solidFill>
              </a:rPr>
              <a:t>* Although we can have a mix of occupations for employer paid cases with 20 or more lives, having a higher concentration of lower occupation classes may drive the group to have a lower GSI offer. For employee paid cases with 75+ lives, we can include 5P, 4P and 3P occupation classes, but groups must have &lt; 35% census exposure on 3P Occupation Classification.</a:t>
            </a:r>
          </a:p>
          <a:p>
            <a:pPr algn="l"/>
            <a:endParaRPr lang="en-US" sz="1000" b="0" i="0" u="none" strike="noStrike" baseline="0" dirty="0">
              <a:solidFill>
                <a:srgbClr val="676869"/>
              </a:solidFill>
            </a:endParaRPr>
          </a:p>
          <a:p>
            <a:pPr algn="l"/>
            <a:r>
              <a:rPr lang="en-US" sz="1000" b="0" i="0" u="none" strike="noStrike" baseline="0" dirty="0">
                <a:solidFill>
                  <a:srgbClr val="676869"/>
                </a:solidFill>
              </a:rPr>
              <a:t>1 Although we can have a mix of occupations for employer paid cases with 20 or more lives, having a higher concentration of lower occupation classes may drive the group to have a lower GSI offer.</a:t>
            </a:r>
          </a:p>
          <a:p>
            <a:pPr algn="l"/>
            <a:endParaRPr lang="en-US" sz="1000" b="0" i="0" u="none" strike="noStrike" baseline="0" dirty="0">
              <a:solidFill>
                <a:srgbClr val="676869"/>
              </a:solidFill>
            </a:endParaRPr>
          </a:p>
          <a:p>
            <a:pPr algn="l"/>
            <a:r>
              <a:rPr lang="en-US" sz="1000" b="0" i="0" u="none" strike="noStrike" baseline="0" dirty="0">
                <a:solidFill>
                  <a:srgbClr val="676869"/>
                </a:solidFill>
              </a:rPr>
              <a:t>2 The Plan design Replacement Ratios listed above are our standard options. Other replacement ratios can be considered and would be evaluated on a case-by-case basis.  </a:t>
            </a:r>
            <a:endParaRPr lang="en-US" sz="1000" dirty="0">
              <a:solidFill>
                <a:srgbClr val="67686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FE4C9-71D7-4591-A5C8-94023D587159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C9E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C9E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2362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CF9AE-DA71-954F-8682-3586E3BA6491}"/>
              </a:ext>
            </a:extLst>
          </p:cNvPr>
          <p:cNvSpPr txBox="1"/>
          <p:nvPr/>
        </p:nvSpPr>
        <p:spPr>
          <a:xfrm>
            <a:off x="272844" y="790589"/>
            <a:ext cx="6629426" cy="52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100" dirty="0">
                <a:solidFill>
                  <a:srgbClr val="59CBE8"/>
                </a:solidFill>
                <a:latin typeface="Century Gothic Bold" panose="020B0702020202020204" pitchFamily="34" charset="0"/>
              </a:rPr>
              <a:t>Through our Express DI Underwriting program, applicants who meet certain criteria are eligible to apply for fully underwritten individual DI and/or BOE coverage with fewer requirements.</a:t>
            </a:r>
            <a:r>
              <a:rPr lang="en-US" sz="1100" baseline="30000" dirty="0">
                <a:solidFill>
                  <a:srgbClr val="59CBE8"/>
                </a:solidFill>
                <a:latin typeface="Century Gothic Bold" panose="020B0702020202020204" pitchFamily="34" charset="0"/>
              </a:rPr>
              <a:t>1</a:t>
            </a:r>
            <a:endParaRPr lang="en-US" sz="1100" baseline="30000" dirty="0">
              <a:solidFill>
                <a:srgbClr val="59CBE8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6895F2-02C8-184D-8C7C-D77FE007CA76}"/>
              </a:ext>
            </a:extLst>
          </p:cNvPr>
          <p:cNvSpPr txBox="1">
            <a:spLocks/>
          </p:cNvSpPr>
          <p:nvPr/>
        </p:nvSpPr>
        <p:spPr>
          <a:xfrm>
            <a:off x="272844" y="331401"/>
            <a:ext cx="8598310" cy="3861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Century Gothic Bold"/>
                <a:ea typeface="Century Gothic Bold"/>
                <a:cs typeface="Century Gothic Bold"/>
              </a:defRPr>
            </a:lvl9pPr>
          </a:lstStyle>
          <a:p>
            <a:r>
              <a:rPr lang="en-US" sz="2800" b="1" dirty="0">
                <a:solidFill>
                  <a:srgbClr val="002F6C"/>
                </a:solidFill>
                <a:latin typeface="Century Gothic Bold" panose="020B0702020202020204" pitchFamily="34" charset="0"/>
              </a:rPr>
              <a:t>DI Underwriting is now easier than ever…</a:t>
            </a:r>
            <a:endParaRPr lang="en-US" sz="2800" b="1" dirty="0">
              <a:solidFill>
                <a:srgbClr val="002F6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B1B73-2683-D742-B41D-AD1526E3E84C}"/>
              </a:ext>
            </a:extLst>
          </p:cNvPr>
          <p:cNvSpPr txBox="1"/>
          <p:nvPr/>
        </p:nvSpPr>
        <p:spPr>
          <a:xfrm>
            <a:off x="110836" y="4720363"/>
            <a:ext cx="8959273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-68580">
              <a:spcBef>
                <a:spcPts val="150"/>
              </a:spcBef>
            </a:pPr>
            <a:r>
              <a:rPr lang="en-US" sz="1000" dirty="0"/>
              <a:t>1 MassMutual reserves the right to order additional requirements based on cause. This may include a Personal History Interview, Supplementary Health Statement and/or Attending Physician Statement. We also reserve the right to rate, modify, exclude or decline coverage based on our findings.</a:t>
            </a:r>
          </a:p>
          <a:p>
            <a:pPr marL="68580" indent="-68580">
              <a:spcBef>
                <a:spcPts val="150"/>
              </a:spcBef>
            </a:pPr>
            <a:r>
              <a:rPr lang="en-US" sz="1000" dirty="0"/>
              <a:t>2 Starting Professionals will be based on Starting Professional Limits by specialty not to exceed the Maximum Monthly Benefit.</a:t>
            </a:r>
          </a:p>
          <a:p>
            <a:pPr marL="68580" indent="-68580">
              <a:spcBef>
                <a:spcPts val="150"/>
              </a:spcBef>
            </a:pPr>
            <a:r>
              <a:rPr lang="en-US" sz="1000" dirty="0"/>
              <a:t>3 Includes inforce and applied for coverage (excluding Group LTD) with any carrier and MassMutual. Must qualify based on our published financial underwriting rules.</a:t>
            </a:r>
          </a:p>
          <a:p>
            <a:pPr marL="68580" indent="-68580">
              <a:spcBef>
                <a:spcPts val="150"/>
              </a:spcBef>
            </a:pPr>
            <a:r>
              <a:rPr lang="en-US" sz="1000" dirty="0"/>
              <a:t>4 Includes inforce and applied for coverage with any carrier and MassMutual. Must qualify based on our published financial underwriting rules.</a:t>
            </a:r>
          </a:p>
          <a:p>
            <a:pPr marL="68580" indent="-68580">
              <a:spcBef>
                <a:spcPts val="150"/>
              </a:spcBef>
            </a:pPr>
            <a:r>
              <a:rPr lang="en-US" sz="1000" dirty="0"/>
              <a:t>5 If applying for the Benefit Increase Rider, client must purchase 75% of the maximum eligible benefit amount for the Base policy to qualify for this Rider.</a:t>
            </a:r>
          </a:p>
          <a:p>
            <a:pPr marL="68580" indent="-68580">
              <a:spcBef>
                <a:spcPts val="150"/>
              </a:spcBef>
            </a:pPr>
            <a:r>
              <a:rPr lang="en-US" sz="1000" dirty="0"/>
              <a:t>6 When in combination with a Life sale, we will hold for Life’s published age amount requirements for our review.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DC27EB-EC38-DB4A-97A9-773364E9A026}"/>
              </a:ext>
            </a:extLst>
          </p:cNvPr>
          <p:cNvGrpSpPr/>
          <p:nvPr/>
        </p:nvGrpSpPr>
        <p:grpSpPr>
          <a:xfrm>
            <a:off x="7130470" y="462104"/>
            <a:ext cx="1949474" cy="1759456"/>
            <a:chOff x="9165497" y="481971"/>
            <a:chExt cx="2739602" cy="27396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027A5E-350C-5A4D-A808-8C25CB13A87B}"/>
                </a:ext>
              </a:extLst>
            </p:cNvPr>
            <p:cNvSpPr/>
            <p:nvPr/>
          </p:nvSpPr>
          <p:spPr>
            <a:xfrm>
              <a:off x="9165497" y="481971"/>
              <a:ext cx="2739602" cy="2739602"/>
            </a:xfrm>
            <a:prstGeom prst="ellipse">
              <a:avLst/>
            </a:prstGeom>
            <a:solidFill>
              <a:srgbClr val="59C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2F6C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ED9A9F-632C-47D5-B60B-817281A4E485}"/>
                </a:ext>
              </a:extLst>
            </p:cNvPr>
            <p:cNvSpPr/>
            <p:nvPr/>
          </p:nvSpPr>
          <p:spPr>
            <a:xfrm>
              <a:off x="9165497" y="481971"/>
              <a:ext cx="2739602" cy="27396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75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Around </a:t>
              </a:r>
              <a:r>
                <a:rPr lang="en-US" sz="1200" b="1" dirty="0">
                  <a:solidFill>
                    <a:srgbClr val="002060"/>
                  </a:solidFill>
                </a:rPr>
                <a:t>62%</a:t>
              </a:r>
              <a:r>
                <a:rPr lang="en-US" sz="1200" dirty="0">
                  <a:solidFill>
                    <a:schemeClr val="bg1"/>
                  </a:solidFill>
                </a:rPr>
                <a:t> of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policies applied for are eligible for the </a:t>
              </a:r>
              <a:r>
                <a:rPr lang="en-US" sz="1200" b="1" dirty="0">
                  <a:solidFill>
                    <a:srgbClr val="002060"/>
                  </a:solidFill>
                </a:rPr>
                <a:t>Express DI Underwriting program</a:t>
              </a:r>
              <a:r>
                <a:rPr lang="en-US" sz="1200" dirty="0">
                  <a:solidFill>
                    <a:srgbClr val="002060"/>
                  </a:solidFill>
                </a:rPr>
                <a:t>!</a:t>
              </a:r>
            </a:p>
          </p:txBody>
        </p:sp>
      </p:grp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4E1D7F6A-EDCA-4B66-985B-6D21ACCC9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90930"/>
              </p:ext>
            </p:extLst>
          </p:nvPr>
        </p:nvGraphicFramePr>
        <p:xfrm>
          <a:off x="272844" y="1301548"/>
          <a:ext cx="6913047" cy="307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59">
                  <a:extLst>
                    <a:ext uri="{9D8B030D-6E8A-4147-A177-3AD203B41FA5}">
                      <a16:colId xmlns:a16="http://schemas.microsoft.com/office/drawing/2014/main" val="3634508601"/>
                    </a:ext>
                  </a:extLst>
                </a:gridCol>
                <a:gridCol w="2813861">
                  <a:extLst>
                    <a:ext uri="{9D8B030D-6E8A-4147-A177-3AD203B41FA5}">
                      <a16:colId xmlns:a16="http://schemas.microsoft.com/office/drawing/2014/main" val="1362463260"/>
                    </a:ext>
                  </a:extLst>
                </a:gridCol>
                <a:gridCol w="2319827">
                  <a:extLst>
                    <a:ext uri="{9D8B030D-6E8A-4147-A177-3AD203B41FA5}">
                      <a16:colId xmlns:a16="http://schemas.microsoft.com/office/drawing/2014/main" val="2404090966"/>
                    </a:ext>
                  </a:extLst>
                </a:gridCol>
              </a:tblGrid>
              <a:tr h="298649">
                <a:tc>
                  <a:txBody>
                    <a:bodyPr/>
                    <a:lstStyle/>
                    <a:p>
                      <a:pPr algn="ctr"/>
                      <a:endParaRPr lang="en-US" sz="700" kern="800" spc="0" baseline="0" dirty="0">
                        <a:solidFill>
                          <a:srgbClr val="002F6C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800" spc="0" baseline="0" dirty="0">
                          <a:solidFill>
                            <a:srgbClr val="002F6C"/>
                          </a:solidFill>
                        </a:rPr>
                        <a:t>RADIUS CHOICE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800" spc="0" baseline="0" dirty="0">
                          <a:solidFill>
                            <a:srgbClr val="002F6C"/>
                          </a:solidFill>
                        </a:rPr>
                        <a:t>BUSINESS OVERHEAD EXPENSE (BOE)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42090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ISSUE AGE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Up to age 50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Up to age 50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80785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ANNUAL INCOME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At Least $30,000</a:t>
                      </a:r>
                      <a:r>
                        <a:rPr lang="en-US" sz="800" kern="800" spc="0" baseline="30000" dirty="0">
                          <a:solidFill>
                            <a:srgbClr val="002F6C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At Least $30,000</a:t>
                      </a:r>
                      <a:r>
                        <a:rPr lang="en-US" sz="800" kern="800" spc="0" baseline="30000" dirty="0">
                          <a:solidFill>
                            <a:srgbClr val="002F6C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003145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OCCUPATION CLASS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3A and above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3A and above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76876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STATE AVAILABILITY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 states with exception of Puerto Rico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 states with exception of Puerto Rico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602686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MAXIMUM MONTHLY BENEFIT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$10,000</a:t>
                      </a:r>
                      <a:r>
                        <a:rPr lang="en-US" sz="800" kern="800" spc="0" baseline="30000" dirty="0">
                          <a:solidFill>
                            <a:srgbClr val="002F6C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$10,000</a:t>
                      </a:r>
                      <a:r>
                        <a:rPr lang="en-US" sz="800" kern="800" spc="0" baseline="30000" dirty="0">
                          <a:solidFill>
                            <a:srgbClr val="002F6C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15729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WAITING/ELIMINATION PERIOD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90 days and above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026860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BENEFIT PERIOD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4502"/>
                  </a:ext>
                </a:extLst>
              </a:tr>
              <a:tr h="20455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AVAILABLE RIDERS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</a:t>
                      </a:r>
                      <a:r>
                        <a:rPr lang="en-US" sz="800" kern="800" spc="0" baseline="30000" dirty="0">
                          <a:solidFill>
                            <a:srgbClr val="002F6C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800" spc="0" baseline="0" dirty="0">
                          <a:solidFill>
                            <a:srgbClr val="002F6C"/>
                          </a:solidFill>
                        </a:rPr>
                        <a:t>All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900701"/>
                  </a:ext>
                </a:extLst>
              </a:tr>
              <a:tr h="466384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APPLICATIONS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Fully completed A2000 application and</a:t>
                      </a:r>
                    </a:p>
                    <a:p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• Up to $6,000 — CMI or Tele-CMI</a:t>
                      </a:r>
                      <a:r>
                        <a:rPr lang="en-US" sz="800" b="0" i="0" u="none" strike="noStrike" kern="1200" baseline="300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• $6,001 – $10,000 — Tele-CMI</a:t>
                      </a:r>
                      <a:r>
                        <a:rPr lang="en-US" sz="800" b="0" i="0" u="none" strike="noStrike" kern="1200" baseline="300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400" kern="800" spc="0" baseline="300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Fully completed A2000 application, CMI</a:t>
                      </a:r>
                      <a:r>
                        <a:rPr lang="en-US" sz="800" b="0" i="0" u="none" strike="noStrike" kern="1200" baseline="300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, and BOE Supplement</a:t>
                      </a:r>
                      <a:endParaRPr lang="en-US" sz="300" kern="800" spc="0" baseline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BE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75611"/>
                  </a:ext>
                </a:extLst>
              </a:tr>
              <a:tr h="597299">
                <a:tc>
                  <a:txBody>
                    <a:bodyPr/>
                    <a:lstStyle/>
                    <a:p>
                      <a:pPr algn="l"/>
                      <a:r>
                        <a:rPr lang="en-US" sz="800" b="0" kern="800" spc="0" baseline="0" dirty="0">
                          <a:solidFill>
                            <a:srgbClr val="002F6C"/>
                          </a:solidFill>
                        </a:rPr>
                        <a:t>FINANCIAL REQUIREMENTS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• Up to $6,000 — No financial requirements needed</a:t>
                      </a:r>
                    </a:p>
                    <a:p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• $6,001 – $10,000 — Published financial requirements</a:t>
                      </a:r>
                      <a:endParaRPr lang="en-US" sz="800" kern="800" spc="0" baseline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 financial requirements needed</a:t>
                      </a:r>
                      <a:endParaRPr lang="en-US" sz="300" kern="800" spc="0" baseline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780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8C3ECA9-8913-404E-BA55-13013A4F9C5C}"/>
              </a:ext>
            </a:extLst>
          </p:cNvPr>
          <p:cNvSpPr txBox="1"/>
          <p:nvPr/>
        </p:nvSpPr>
        <p:spPr>
          <a:xfrm>
            <a:off x="628650" y="6383985"/>
            <a:ext cx="8112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FINANCIAL PROFESSIONALS. NOT FOR USE WITH THE PUBLIC.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F84F6-E1C9-458D-AC0A-793926171EB8}"/>
              </a:ext>
            </a:extLst>
          </p:cNvPr>
          <p:cNvSpPr txBox="1"/>
          <p:nvPr/>
        </p:nvSpPr>
        <p:spPr>
          <a:xfrm>
            <a:off x="272844" y="4370336"/>
            <a:ext cx="69130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7686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MassMutual reserves the right to discontinue the underwriting program at any time.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178E4-8977-46F8-A732-A07A50A5B6AD}"/>
              </a:ext>
            </a:extLst>
          </p:cNvPr>
          <p:cNvSpPr txBox="1"/>
          <p:nvPr/>
        </p:nvSpPr>
        <p:spPr>
          <a:xfrm>
            <a:off x="8644854" y="6515369"/>
            <a:ext cx="50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DC176-DA26-40AB-B1B8-2B95E30AF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C9E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C9E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78699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LVttOZU"/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MassMutual Colors">
      <a:dk1>
        <a:srgbClr val="676869"/>
      </a:dk1>
      <a:lt1>
        <a:srgbClr val="FFFFFF"/>
      </a:lt1>
      <a:dk2>
        <a:srgbClr val="BEC0C0"/>
      </a:dk2>
      <a:lt2>
        <a:srgbClr val="FFFFFF"/>
      </a:lt2>
      <a:accent1>
        <a:srgbClr val="4EC8EB"/>
      </a:accent1>
      <a:accent2>
        <a:srgbClr val="002F6C"/>
      </a:accent2>
      <a:accent3>
        <a:srgbClr val="DBD9D6"/>
      </a:accent3>
      <a:accent4>
        <a:srgbClr val="B3B2B3"/>
      </a:accent4>
      <a:accent5>
        <a:srgbClr val="646569"/>
      </a:accent5>
      <a:accent6>
        <a:srgbClr val="000000"/>
      </a:accent6>
      <a:hlink>
        <a:srgbClr val="0065EE"/>
      </a:hlink>
      <a:folHlink>
        <a:srgbClr val="B3B2B3"/>
      </a:folHlink>
    </a:clrScheme>
    <a:fontScheme name="MassMutual Fall Back Font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1100" dirty="0">
            <a:solidFill>
              <a:srgbClr val="002F6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SD_Master  -  Read-Only" id="{0F5317F8-5E90-491F-97AE-0BC4DEA2A197}" vid="{A7C82755-16FD-4E4E-BFC4-FCC0AF8618B5}"/>
    </a:ext>
  </a:extLst>
</a:theme>
</file>

<file path=ppt/theme/theme3.xml><?xml version="1.0" encoding="utf-8"?>
<a:theme xmlns:a="http://schemas.openxmlformats.org/drawingml/2006/main" name="12_Office Theme">
  <a:themeElements>
    <a:clrScheme name="MassMutual Colors">
      <a:dk1>
        <a:srgbClr val="676869"/>
      </a:dk1>
      <a:lt1>
        <a:srgbClr val="FFFFFF"/>
      </a:lt1>
      <a:dk2>
        <a:srgbClr val="BEC0C0"/>
      </a:dk2>
      <a:lt2>
        <a:srgbClr val="FFFFFF"/>
      </a:lt2>
      <a:accent1>
        <a:srgbClr val="4EC8EB"/>
      </a:accent1>
      <a:accent2>
        <a:srgbClr val="002F6C"/>
      </a:accent2>
      <a:accent3>
        <a:srgbClr val="DBD9D6"/>
      </a:accent3>
      <a:accent4>
        <a:srgbClr val="B3B2B3"/>
      </a:accent4>
      <a:accent5>
        <a:srgbClr val="646569"/>
      </a:accent5>
      <a:accent6>
        <a:srgbClr val="000000"/>
      </a:accent6>
      <a:hlink>
        <a:srgbClr val="0065EE"/>
      </a:hlink>
      <a:folHlink>
        <a:srgbClr val="B3B2B3"/>
      </a:folHlink>
    </a:clrScheme>
    <a:fontScheme name="MassMutual Fall Back Font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1100" dirty="0">
            <a:solidFill>
              <a:srgbClr val="002F6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40B1D61555D4FBF6E8646C9AC3DE9" ma:contentTypeVersion="7" ma:contentTypeDescription="Create a new document." ma:contentTypeScope="" ma:versionID="3e8c2559368a1665be8fbf9bf0237dda">
  <xsd:schema xmlns:xsd="http://www.w3.org/2001/XMLSchema" xmlns:xs="http://www.w3.org/2001/XMLSchema" xmlns:p="http://schemas.microsoft.com/office/2006/metadata/properties" xmlns:ns3="ac1a780b-8441-4cc8-bba2-4fee3068ed3e" targetNamespace="http://schemas.microsoft.com/office/2006/metadata/properties" ma:root="true" ma:fieldsID="58cffbe4a1e8398e04de77fded96f09e" ns3:_="">
    <xsd:import namespace="ac1a780b-8441-4cc8-bba2-4fee3068ed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a780b-8441-4cc8-bba2-4fee3068e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A32069-ED3B-45FD-91D6-3B43303DC685}">
  <ds:schemaRefs>
    <ds:schemaRef ds:uri="ac1a780b-8441-4cc8-bba2-4fee3068ed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46B675-85E7-416D-B00C-10E64E38B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58B8F-C605-49FC-8211-E3B554897E6C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ac1a780b-8441-4cc8-bba2-4fee3068ed3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1897</Words>
  <Application>Microsoft Office PowerPoint</Application>
  <PresentationFormat>On-screen Show (4:3)</PresentationFormat>
  <Paragraphs>222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Century Gothic</vt:lpstr>
      <vt:lpstr>Century Gothic Bold</vt:lpstr>
      <vt:lpstr>Century Gothic Regular</vt:lpstr>
      <vt:lpstr>Courier New</vt:lpstr>
      <vt:lpstr>Segoe UI</vt:lpstr>
      <vt:lpstr>Wingdings</vt:lpstr>
      <vt:lpstr>8_Office Theme</vt:lpstr>
      <vt:lpstr>9_Office Theme</vt:lpstr>
      <vt:lpstr>12_Office Theme</vt:lpstr>
      <vt:lpstr>MassMutual Strategic Distributors-DI </vt:lpstr>
      <vt:lpstr>America is underinsured </vt:lpstr>
      <vt:lpstr>Human Life Value and the DI Gap</vt:lpstr>
      <vt:lpstr>It won’t happen to me…</vt:lpstr>
      <vt:lpstr>Perspectives on disability</vt:lpstr>
      <vt:lpstr>PowerPoint Presentation</vt:lpstr>
      <vt:lpstr>PowerPoint Presentation</vt:lpstr>
      <vt:lpstr>PowerPoint Presentation</vt:lpstr>
      <vt:lpstr>PowerPoint Presentation</vt:lpstr>
      <vt:lpstr>DI Underwriting is now easier than ever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Berthiaume, Jonathan</dc:creator>
  <cp:keywords/>
  <dc:description/>
  <cp:lastModifiedBy>Adkins, Erika</cp:lastModifiedBy>
  <cp:revision>34</cp:revision>
  <cp:lastPrinted>2018-10-17T14:40:40Z</cp:lastPrinted>
  <dcterms:created xsi:type="dcterms:W3CDTF">2017-02-16T19:46:59Z</dcterms:created>
  <dcterms:modified xsi:type="dcterms:W3CDTF">2023-05-18T06:25:58Z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0x01010006E40B1D61555D4FBF6E8646C9AC3DE9</vt:lpwstr>
  </property>
  <property fmtid="{D5CDD505-2E9C-101B-9397-08002B2CF9AE}" pid="3" name="ArticulateGUID">
    <vt:lpwstr>F53A8068-5917-4896-85EE-A2434D0A9DD4</vt:lpwstr>
  </property>
  <property fmtid="{D5CDD505-2E9C-101B-9397-08002B2CF9AE}" pid="4" name="ArticulatePath">
    <vt:lpwstr>https://massmutual-my.sharepoint.com/personal/jestasiowski_massmutual_com/Documents/Desktop/RC 2021_Kickoff_11_18_2020</vt:lpwstr>
  </property>
  <property fmtid="{D5CDD505-2E9C-101B-9397-08002B2CF9AE}" pid="5" name="MSIP_Label_1f1df539-6093-4ec5-baaa-eb0dcc11254e_Enabled">
    <vt:lpwstr>true</vt:lpwstr>
  </property>
  <property fmtid="{D5CDD505-2E9C-101B-9397-08002B2CF9AE}" pid="6" name="MSIP_Label_1f1df539-6093-4ec5-baaa-eb0dcc11254e_SetDate">
    <vt:lpwstr>2023-05-18T06:05:46Z</vt:lpwstr>
  </property>
  <property fmtid="{D5CDD505-2E9C-101B-9397-08002B2CF9AE}" pid="7" name="MSIP_Label_1f1df539-6093-4ec5-baaa-eb0dcc11254e_Method">
    <vt:lpwstr>Standard</vt:lpwstr>
  </property>
  <property fmtid="{D5CDD505-2E9C-101B-9397-08002B2CF9AE}" pid="8" name="MSIP_Label_1f1df539-6093-4ec5-baaa-eb0dcc11254e_Name">
    <vt:lpwstr>General</vt:lpwstr>
  </property>
  <property fmtid="{D5CDD505-2E9C-101B-9397-08002B2CF9AE}" pid="9" name="MSIP_Label_1f1df539-6093-4ec5-baaa-eb0dcc11254e_SiteId">
    <vt:lpwstr>649fc29a-ece3-4a3b-a3c1-680a2f035a6e</vt:lpwstr>
  </property>
  <property fmtid="{D5CDD505-2E9C-101B-9397-08002B2CF9AE}" pid="10" name="MSIP_Label_1f1df539-6093-4ec5-baaa-eb0dcc11254e_ActionId">
    <vt:lpwstr>e676f5ac-9c3c-477e-840b-ad31ec86d077</vt:lpwstr>
  </property>
  <property fmtid="{D5CDD505-2E9C-101B-9397-08002B2CF9AE}" pid="11" name="MSIP_Label_1f1df539-6093-4ec5-baaa-eb0dcc11254e_ContentBits">
    <vt:lpwstr>0</vt:lpwstr>
  </property>
</Properties>
</file>