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71" r:id="rId5"/>
    <p:sldId id="272" r:id="rId6"/>
    <p:sldId id="277" r:id="rId7"/>
    <p:sldId id="273" r:id="rId8"/>
    <p:sldId id="274" r:id="rId9"/>
    <p:sldId id="275" r:id="rId10"/>
    <p:sldId id="278" r:id="rId11"/>
    <p:sldId id="280" r:id="rId12"/>
    <p:sldId id="281" r:id="rId13"/>
    <p:sldId id="282" r:id="rId14"/>
    <p:sldId id="279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sato@askoxy.co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Life Insurance Riders for </a:t>
            </a:r>
            <a:r>
              <a:rPr lang="en-US" sz="4800"/>
              <a:t>the Living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Michael Sato</a:t>
            </a:r>
          </a:p>
        </p:txBody>
      </p:sp>
    </p:spTree>
    <p:extLst>
      <p:ext uri="{BB962C8B-B14F-4D97-AF65-F5344CB8AC3E}">
        <p14:creationId xmlns:p14="http://schemas.microsoft.com/office/powerpoint/2010/main" val="10248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Nationwide LTC Rider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Cash indemnity (Informal Care)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2,3, or 4% acceleration of DB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Can select less LTC than DB (10-100%)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Ability to add after issue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Residual DB of 10%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Policy will not lapse if CV becomes insufficient to cover monthly deductions while on claim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90 calendar days elimination period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Couples discount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987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Securian ADB for CI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Indemnity (Informal Care)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2 or 4% acceleration of DB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Can select less LTC than DB (10-100%)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Temporary and permanent conditions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Ability to add after issue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Residual DB of 10%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If policy accumulation value goes to 0 on claim, all policy and agreement charges are waived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90 calendar days elimination period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911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3200" dirty="0"/>
              <a:t>John Hancock Critical Illness Benefit Rider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13115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CI benefit separate from life insurance, so acceleration does not reduce DB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10 or 25% of DB up to $250K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2946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3200" dirty="0" err="1"/>
              <a:t>Assurity</a:t>
            </a:r>
            <a:r>
              <a:rPr lang="en-US" sz="3200" dirty="0"/>
              <a:t> Critical Illness Benefit Rider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34272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00" dirty="0"/>
              <a:t>CI benefit separate from life insurance, so acceleration does not reduce DB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/>
              <a:t>$20-100K benefit on term policies (Cannot exceed base DB)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/>
              <a:t>$5-75K benefit on WL policies (Cannot exceed base DB)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/>
              <a:t>Can claim multiple times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5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44206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Learn the riders you are selling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Take care in choosing which rider type is best suited for your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MANAGE EXPECTATIONS ON HOW THE RIDER PAYS OUT.  All riders are good.  The problem is are we adequately disclosing how they work?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Address in policy reviews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Call Oxy to help design policies that meet your client’s needs and expectations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78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95575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Michael Sato</a:t>
            </a:r>
          </a:p>
          <a:p>
            <a:r>
              <a:rPr lang="en-US" dirty="0">
                <a:hlinkClick r:id="rId2"/>
              </a:rPr>
              <a:t>msato@askoxy.com</a:t>
            </a:r>
            <a:endParaRPr lang="en-US" dirty="0"/>
          </a:p>
          <a:p>
            <a:r>
              <a:rPr lang="en-US" dirty="0"/>
              <a:t>(808) 527-8869</a:t>
            </a:r>
          </a:p>
        </p:txBody>
      </p:sp>
    </p:spTree>
    <p:extLst>
      <p:ext uri="{BB962C8B-B14F-4D97-AF65-F5344CB8AC3E}">
        <p14:creationId xmlns:p14="http://schemas.microsoft.com/office/powerpoint/2010/main" val="30443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102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6955"/>
            <a:ext cx="8596668" cy="47444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LTC Riders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Chronic Illness Riders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Critical Illness Riders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Rider Risks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Recommended LTC, Chronic, and Critical Illness Riders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19319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LTC Riders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IRC Sec 7702B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be described and marketed as Long-Term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Need Health License and CE to sell (subject to state variations)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Have upfront charges and the rider is underwritten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Entire death benefit is eligible for acceleration</a:t>
            </a:r>
          </a:p>
          <a:p>
            <a:pPr marL="0" indent="0">
              <a:buNone/>
            </a:pPr>
            <a:r>
              <a:rPr lang="en-US" sz="2000" dirty="0"/>
              <a:t>     Benefit payments reduce death benefit dollar for dollar</a:t>
            </a:r>
          </a:p>
          <a:p>
            <a:pPr marL="0" indent="0">
              <a:buNone/>
            </a:pPr>
            <a:r>
              <a:rPr lang="en-US" sz="2000" dirty="0"/>
              <a:t>     Appear less </a:t>
            </a:r>
            <a:r>
              <a:rPr lang="en-US" sz="2000" dirty="0" err="1"/>
              <a:t>competive</a:t>
            </a:r>
            <a:r>
              <a:rPr lang="en-US" sz="2000" dirty="0"/>
              <a:t> on illustrations vs. riders with no upfront</a:t>
            </a:r>
          </a:p>
          <a:p>
            <a:pPr marL="0" indent="0">
              <a:buNone/>
            </a:pPr>
            <a:r>
              <a:rPr lang="en-US" sz="2000" dirty="0"/>
              <a:t>     charges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205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LTC Riders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Built-in Consumer Protections</a:t>
            </a:r>
          </a:p>
          <a:p>
            <a:pPr marL="0" indent="0">
              <a:buNone/>
            </a:pPr>
            <a:r>
              <a:rPr lang="en-US" sz="2000" dirty="0"/>
              <a:t>     Unintentional Lapse</a:t>
            </a:r>
          </a:p>
          <a:p>
            <a:pPr marL="0" indent="0">
              <a:buNone/>
            </a:pPr>
            <a:r>
              <a:rPr lang="en-US" sz="2000" dirty="0"/>
              <a:t>     Lapse protection while on claim</a:t>
            </a:r>
          </a:p>
          <a:p>
            <a:pPr marL="0" indent="0">
              <a:buNone/>
            </a:pPr>
            <a:r>
              <a:rPr lang="en-US" sz="2000" dirty="0"/>
              <a:t>     Reinstatement Provision</a:t>
            </a:r>
          </a:p>
          <a:p>
            <a:pPr marL="0" indent="0">
              <a:buNone/>
            </a:pPr>
            <a:r>
              <a:rPr lang="en-US" sz="2000" dirty="0"/>
              <a:t>     Extension of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offer residual DB to cover final expenses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80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3200" dirty="0"/>
              <a:t>Chronic Illness Riders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you don’t know what type of CI rider you are selling, then how can your client know what they are buying?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happens when they go to make a claim and are crushed at the discovery that only a fraction of the death benefit can be accelerated?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393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3200" dirty="0"/>
              <a:t>Chronic Illness Riders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Are you selling: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/>
              <a:t>Up-front charges</a:t>
            </a:r>
            <a:r>
              <a:rPr lang="en-US" sz="2400" dirty="0"/>
              <a:t>: Chronic illness riders with upfront charges and known predictable benefits?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/>
              <a:t>Discount method</a:t>
            </a:r>
            <a:r>
              <a:rPr lang="en-US" sz="2400" dirty="0"/>
              <a:t>: Chronic illness riders where the charge and benefit amount is unknown until claim?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/>
              <a:t>Lien method</a:t>
            </a:r>
            <a:r>
              <a:rPr lang="en-US" sz="2400" dirty="0"/>
              <a:t>: Chronic illness riders where the chronic illness benefit amount is known, but the death benefit is unknown</a:t>
            </a:r>
          </a:p>
        </p:txBody>
      </p:sp>
    </p:spTree>
    <p:extLst>
      <p:ext uri="{BB962C8B-B14F-4D97-AF65-F5344CB8AC3E}">
        <p14:creationId xmlns:p14="http://schemas.microsoft.com/office/powerpoint/2010/main" val="301539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/>
          </a:bodyPr>
          <a:lstStyle/>
          <a:p>
            <a:r>
              <a:rPr lang="en-US" sz="2800" dirty="0"/>
              <a:t>Chronic Illness Riders with Upfront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IRC Sec 101(g)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Prohibited from being described or marketed as long-term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not need Health License to sell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Have upfront charges and the rider is underwritten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Entire death benefit is eligible for acceleration</a:t>
            </a:r>
          </a:p>
          <a:p>
            <a:pPr marL="0" indent="0">
              <a:buNone/>
            </a:pPr>
            <a:r>
              <a:rPr lang="en-US" sz="2000" dirty="0"/>
              <a:t>     Benefit payments reduce death benefit dollar for dollar</a:t>
            </a:r>
          </a:p>
          <a:p>
            <a:pPr marL="0" indent="0">
              <a:buNone/>
            </a:pPr>
            <a:r>
              <a:rPr lang="en-US" sz="2000" dirty="0"/>
              <a:t>     Appear less </a:t>
            </a:r>
            <a:r>
              <a:rPr lang="en-US" sz="2000" dirty="0" err="1"/>
              <a:t>competive</a:t>
            </a:r>
            <a:r>
              <a:rPr lang="en-US" sz="2000" dirty="0"/>
              <a:t> on illustrations vs. riders with no upfront</a:t>
            </a:r>
          </a:p>
          <a:p>
            <a:pPr marL="0" indent="0">
              <a:buNone/>
            </a:pPr>
            <a:r>
              <a:rPr lang="en-US" sz="2000" dirty="0"/>
              <a:t>     charges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Typically, indemnity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781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Chronic Illness Riders with no Charge until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Most prevalent rider solution in the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IRC Sec 101(g)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Automatically included up to certain age/table rating (No additional underwriting)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Prohibited from being described or marketed as long-term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not need Health License to sell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charge applied at acceleration, unable to accelerate entire death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Indemnity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367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819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Chronic Illness Riders with no Charge until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291"/>
            <a:ext cx="8596668" cy="4423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Discount method: Charge and benefit determined at claim.  Amount eligible  to be accelerated can vary by factors such as: age life expectancy (severity of condition) gender, future premiums, cash value, permanent or term product, and interest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Lien method: Benefit amount is known at issue, but the remainder death benefit is unknown.  Here the cost (compounding lien) is deducted from the remainder death benefit paid to the beneficiary.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Illustration advantage-No drag of monthly charge makes product appear more competitive.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7884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873</TotalTime>
  <Words>750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</vt:lpstr>
      <vt:lpstr>Life Insurance Riders for the Living </vt:lpstr>
      <vt:lpstr>Agenda</vt:lpstr>
      <vt:lpstr>LTC Riders</vt:lpstr>
      <vt:lpstr>LTC Riders</vt:lpstr>
      <vt:lpstr>Chronic Illness Riders</vt:lpstr>
      <vt:lpstr>Chronic Illness Riders</vt:lpstr>
      <vt:lpstr>Chronic Illness Riders with Upfront Charges</vt:lpstr>
      <vt:lpstr>Chronic Illness Riders with no Charge until Acceleration</vt:lpstr>
      <vt:lpstr>Chronic Illness Riders with no Charge until Acceleration</vt:lpstr>
      <vt:lpstr>Nationwide LTC Rider </vt:lpstr>
      <vt:lpstr>Securian ADB for CI Agreement</vt:lpstr>
      <vt:lpstr>John Hancock Critical Illness Benefit Rider</vt:lpstr>
      <vt:lpstr>Assurity Critical Illness Benefit Rider</vt:lpstr>
      <vt:lpstr>Best Practices</vt:lpstr>
      <vt:lpstr>Any 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Multi-life Long Term Care</dc:title>
  <dc:creator>Michael Sato</dc:creator>
  <cp:lastModifiedBy>Michael Sato</cp:lastModifiedBy>
  <cp:revision>48</cp:revision>
  <dcterms:created xsi:type="dcterms:W3CDTF">2020-10-13T13:43:10Z</dcterms:created>
  <dcterms:modified xsi:type="dcterms:W3CDTF">2023-08-15T19:08:01Z</dcterms:modified>
</cp:coreProperties>
</file>