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89" r:id="rId4"/>
    <p:sldId id="324" r:id="rId5"/>
    <p:sldId id="316" r:id="rId6"/>
    <p:sldId id="315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14" r:id="rId15"/>
    <p:sldId id="325" r:id="rId16"/>
    <p:sldId id="326" r:id="rId17"/>
    <p:sldId id="327" r:id="rId18"/>
    <p:sldId id="333" r:id="rId19"/>
    <p:sldId id="328" r:id="rId20"/>
    <p:sldId id="330" r:id="rId21"/>
    <p:sldId id="334" r:id="rId22"/>
    <p:sldId id="329" r:id="rId23"/>
    <p:sldId id="332" r:id="rId24"/>
    <p:sldId id="331" r:id="rId25"/>
    <p:sldId id="313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54F30-B370-491E-9DC3-B5F3152AF9F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9C8DD-3DE7-45F3-A29F-5246E984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5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sato@askoxy.com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Case Study Insights:</a:t>
            </a:r>
            <a:br>
              <a:rPr lang="en-US" sz="4400" dirty="0"/>
            </a:br>
            <a:r>
              <a:rPr lang="en-US" sz="4400" dirty="0"/>
              <a:t>Mastering LTC Funding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Michael Sato</a:t>
            </a:r>
          </a:p>
        </p:txBody>
      </p:sp>
    </p:spTree>
    <p:extLst>
      <p:ext uri="{BB962C8B-B14F-4D97-AF65-F5344CB8AC3E}">
        <p14:creationId xmlns:p14="http://schemas.microsoft.com/office/powerpoint/2010/main" val="102486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AD72-99F1-8E87-9F1F-FF2318B0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Case Study 1-Considerations (Inflation)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1674D-CF90-834F-3077-5D96CC65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50" y="1056455"/>
            <a:ext cx="7064352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4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AD72-99F1-8E87-9F1F-FF2318B0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Case Study 1-Considerations (No-inflation)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3C41C-7B7E-6A78-2C29-46A316A6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88" y="1165120"/>
            <a:ext cx="7140559" cy="5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Case Study 1-Other considerations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5419"/>
            <a:ext cx="8596668" cy="23619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James is a sole proprietor so he can deduct a portion of his premium as an unreimbursed medical expense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Annual life premium: $6,528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Annual LTC premium: $9,531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Total Annual Premium: $16,059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C110C-8224-B6B0-C4D7-70D41957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4" y="4184373"/>
            <a:ext cx="6291470" cy="18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4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Case Study 2-George, aged 50 and Harumi, aged 40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291"/>
            <a:ext cx="8596668" cy="442307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George is an only child and was born and raised in Hawaii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Harumi is a green card permanent US resident since marrying George 10 years ago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George is an electrical engineer and Harumi works for a travel agency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Both in good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They have no children</a:t>
            </a:r>
          </a:p>
        </p:txBody>
      </p:sp>
    </p:spTree>
    <p:extLst>
      <p:ext uri="{BB962C8B-B14F-4D97-AF65-F5344CB8AC3E}">
        <p14:creationId xmlns:p14="http://schemas.microsoft.com/office/powerpoint/2010/main" val="217438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Case Study 2-Financial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291"/>
            <a:ext cx="8596668" cy="4423071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George earns $9,000/month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Harumi earns $3,000/month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They have a net worth of $1,500,000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They own a condo worth $800,000 but still pay a $2,200/month mortgage with 20 years remaining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George has a $1,000,000 20-year term policy and Harumi has a $200,000 20-year policy they purchased after getting married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070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Case Study 2-George and Mayumi’s LTC experience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291"/>
            <a:ext cx="8596668" cy="4423071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George’s father died in the hospital from a stroke 10 years ago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George’s mother is 80 years old but still active volunteering at her church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George has never given care to anyone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Mayumi’s grandmother lived with her family until she passed away in her 80s from lung 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Mayumi’s family supported her grandmother as she grew more frail with 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174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Case Study 2-George and Mayumi’s thoughts on LTC insurance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291"/>
            <a:ext cx="8596668" cy="4423071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George doesn’t think that LTCI is needed because it will never happen to him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Mayumi has helped care for her grandmother, so she knows how difficult it is to care for the elderly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Mayumi worries about caring for George when he is old with no family to depend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Mayumi worries about the financial cost of LTC should the caregiving last years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492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ABA3C8-4ACA-EBB2-5DCC-EDC636794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370" y="449322"/>
            <a:ext cx="6706181" cy="5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3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Case Study 1-Recommendation considerations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70915"/>
            <a:ext cx="8596668" cy="23619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Make room for compromise between spouses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Get them involved in the process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79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Case Study 2-Recommendation-George</a:t>
            </a:r>
            <a:br>
              <a:rPr lang="en-US" sz="3100" dirty="0"/>
            </a:br>
            <a:r>
              <a:rPr lang="en-US" sz="3100" dirty="0"/>
              <a:t>Nationwide No-Lapse Guarantee UL II with LTC rider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03" y="1825329"/>
            <a:ext cx="8596668" cy="442307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$750,000 death benefit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$20,000 month indemnity benefit for 25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$500,000 pool of money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Monthly premium-$13,090, 15-pay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Reasons: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Provides death benefit protection (pays off mortgage/income protection)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Policy paid up at retirement (age 65)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Guaranteed to age 105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LTC rider costs $194 out of the $1,390/month premium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Tax free indemnity benefit up to $410/day (2024)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True 7702B LTC rider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10% residual death benefit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1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83" y="1270000"/>
            <a:ext cx="8596668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Client scenario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Client health condition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Client’s financial situation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Client’s views/values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Recommended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9319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AD72-99F1-8E87-9F1F-FF2318B0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Case Study 2-Considerations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06A38-CE68-32E1-9C57-ED796BD8A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26" y="1460873"/>
            <a:ext cx="7275443" cy="50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2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AD72-99F1-8E87-9F1F-FF2318B0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Case Study 2-Considerations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9285E-EA36-0B98-D1EA-49460806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66" y="1351722"/>
            <a:ext cx="7209145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Case Study 2-Recommendation-Mayumi</a:t>
            </a:r>
            <a:br>
              <a:rPr lang="en-US" sz="3100" dirty="0"/>
            </a:br>
            <a:r>
              <a:rPr lang="en-US" sz="3200" dirty="0"/>
              <a:t>Securian </a:t>
            </a:r>
            <a:r>
              <a:rPr lang="en-US" sz="3200" dirty="0" err="1"/>
              <a:t>SecureCare</a:t>
            </a:r>
            <a:r>
              <a:rPr lang="en-US" sz="3200" dirty="0"/>
              <a:t>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47" y="2035734"/>
            <a:ext cx="8596668" cy="4423071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Single premium-$100,000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$8,161.04/month LTC benefit and $633,467.40 pool of money from day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$30,861.76/month LTC benefit and $2,395,518.36 pool of money at age 85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$195,865 death benefit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Guaranteed surrender value of $140,391 at age 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Reasons: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Provides sufficient indemnity benefit for majority of LTC cases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Provides death benefit to husband if she predeceases him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She can surrender policy should she decide to move back to Japan after husband passes 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948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AD72-99F1-8E87-9F1F-FF2318B0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Case Study 2-Considerations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0D924-484D-8026-CD84-78DDD726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62" y="1663608"/>
            <a:ext cx="6538527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6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AD72-99F1-8E87-9F1F-FF2318B0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3245"/>
            <a:ext cx="8596668" cy="74212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Case Study 2-Considerations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736B1-10C8-2759-48A8-874FF61E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26" y="1040296"/>
            <a:ext cx="6744284" cy="5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6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95022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Michael Sato</a:t>
            </a:r>
          </a:p>
          <a:p>
            <a:r>
              <a:rPr lang="en-US" dirty="0">
                <a:hlinkClick r:id="rId2"/>
              </a:rPr>
              <a:t>msato@askoxy.com</a:t>
            </a:r>
            <a:endParaRPr lang="en-US" dirty="0"/>
          </a:p>
          <a:p>
            <a:r>
              <a:rPr lang="en-US" dirty="0"/>
              <a:t>(808) 527-8869</a:t>
            </a:r>
          </a:p>
        </p:txBody>
      </p:sp>
    </p:spTree>
    <p:extLst>
      <p:ext uri="{BB962C8B-B14F-4D97-AF65-F5344CB8AC3E}">
        <p14:creationId xmlns:p14="http://schemas.microsoft.com/office/powerpoint/2010/main" val="304438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Case Study 1-James, aged 58 and Joan, aged 57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291"/>
            <a:ext cx="8596668" cy="442307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Lifelong Hawaii residents-may move to Las Vegas after retired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James has own plumbing business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Joan is a stay-at-home Mom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Both in good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2 daughters, one aged 22 and one aged 17</a:t>
            </a:r>
          </a:p>
        </p:txBody>
      </p:sp>
    </p:spTree>
    <p:extLst>
      <p:ext uri="{BB962C8B-B14F-4D97-AF65-F5344CB8AC3E}">
        <p14:creationId xmlns:p14="http://schemas.microsoft.com/office/powerpoint/2010/main" val="310122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Case Study 1-Financial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291"/>
            <a:ext cx="8596668" cy="44230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Current monthly income: $10,000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Net worth: $5 million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Hope to leave legacy to two daughters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545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Case Study 1-James and Joan’s LTC experience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291"/>
            <a:ext cx="8596668" cy="442307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James’ father suffered fall and broke ankle (bad experience with rehab facility after surgery)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Joan’s widowed mother is starting to slow down with age (needs help with grocery shopping and cleaning the house)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James’ father and mother and Joan’s mother do not have any cognitive issues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00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Case Study 1-James and Joan’s thoughts on LTC insurance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291"/>
            <a:ext cx="8596668" cy="44230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Not a fan of one-pays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Inflation is important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Unlimited benefits are important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Cash indemnity benefits are not important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266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2BC3A-2FB4-C918-7701-967C2BD3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70" y="220702"/>
            <a:ext cx="7513971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270A5-18D2-E251-43FF-F6D357B2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48" y="235943"/>
            <a:ext cx="7521592" cy="63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2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Case Study 1-Recommendation</a:t>
            </a:r>
            <a:br>
              <a:rPr lang="en-US" sz="3100" dirty="0"/>
            </a:br>
            <a:r>
              <a:rPr lang="en-US" sz="3100" dirty="0"/>
              <a:t>One America Asset Care Recurring Premium WL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291"/>
            <a:ext cx="8596668" cy="442307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$12,000 month benefit for 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Unlimited benefit amount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$300,000 death benefit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Annual premium-$16,059, pay to age 95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Reasons: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Provides unlimited benefit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All or remaining death benefit passes to daughters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74615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1751</TotalTime>
  <Words>780</Words>
  <Application>Microsoft Office PowerPoint</Application>
  <PresentationFormat>Widescreen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Facet</vt:lpstr>
      <vt:lpstr>Case Study Insights: Mastering LTC Funding </vt:lpstr>
      <vt:lpstr>Agenda</vt:lpstr>
      <vt:lpstr>Case Study 1-James, aged 58 and Joan, aged 57</vt:lpstr>
      <vt:lpstr>Case Study 1-Financial circumstances</vt:lpstr>
      <vt:lpstr>Case Study 1-James and Joan’s LTC experience </vt:lpstr>
      <vt:lpstr>Case Study 1-James and Joan’s thoughts on LTC insurance </vt:lpstr>
      <vt:lpstr>PowerPoint Presentation</vt:lpstr>
      <vt:lpstr>PowerPoint Presentation</vt:lpstr>
      <vt:lpstr>Case Study 1-Recommendation One America Asset Care Recurring Premium WL </vt:lpstr>
      <vt:lpstr>Case Study 1-Considerations (Inflation)</vt:lpstr>
      <vt:lpstr>Case Study 1-Considerations (No-inflation)</vt:lpstr>
      <vt:lpstr>Case Study 1-Other considerations </vt:lpstr>
      <vt:lpstr>Case Study 2-George, aged 50 and Harumi, aged 40 </vt:lpstr>
      <vt:lpstr>Case Study 2-Financial circumstances</vt:lpstr>
      <vt:lpstr>Case Study 2-George and Mayumi’s LTC experience </vt:lpstr>
      <vt:lpstr>Case Study 2-George and Mayumi’s thoughts on LTC insurance </vt:lpstr>
      <vt:lpstr>PowerPoint Presentation</vt:lpstr>
      <vt:lpstr>Case Study 1-Recommendation considerations </vt:lpstr>
      <vt:lpstr>Case Study 2-Recommendation-George Nationwide No-Lapse Guarantee UL II with LTC rider </vt:lpstr>
      <vt:lpstr>Case Study 2-Considerations </vt:lpstr>
      <vt:lpstr>Case Study 2-Considerations </vt:lpstr>
      <vt:lpstr>Case Study 2-Recommendation-Mayumi Securian SecureCare III</vt:lpstr>
      <vt:lpstr>Case Study 2-Considerations </vt:lpstr>
      <vt:lpstr>Case Study 2-Considerations </vt:lpstr>
      <vt:lpstr>Any 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Multi-life Long Term Care</dc:title>
  <dc:creator>Michael Sato</dc:creator>
  <cp:lastModifiedBy>Michael Sato</cp:lastModifiedBy>
  <cp:revision>55</cp:revision>
  <dcterms:created xsi:type="dcterms:W3CDTF">2020-10-13T13:43:10Z</dcterms:created>
  <dcterms:modified xsi:type="dcterms:W3CDTF">2024-02-06T19:00:36Z</dcterms:modified>
</cp:coreProperties>
</file>